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09.jpg" ContentType="image/jpeg"/>
  <Override PartName="/ppt/notesSlides/notesSlide5.xml" ContentType="application/vnd.openxmlformats-officedocument.presentationml.notesSlide+xml"/>
  <Override PartName="/ppt/media/image110.jpg" ContentType="image/jpeg"/>
  <Override PartName="/ppt/media/image111.jpg" ContentType="image/jpeg"/>
  <Override PartName="/ppt/notesSlides/notesSlide6.xml" ContentType="application/vnd.openxmlformats-officedocument.presentationml.notesSlide+xml"/>
  <Override PartName="/ppt/media/image112.jpg" ContentType="image/jpeg"/>
  <Override PartName="/ppt/media/image11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9" r:id="rId19"/>
    <p:sldId id="280" r:id="rId20"/>
    <p:sldId id="284" r:id="rId21"/>
    <p:sldId id="285" r:id="rId22"/>
    <p:sldId id="281" r:id="rId23"/>
    <p:sldId id="282" r:id="rId24"/>
    <p:sldId id="283" r:id="rId25"/>
    <p:sldId id="278" r:id="rId26"/>
    <p:sldId id="274" r:id="rId27"/>
    <p:sldId id="275" r:id="rId28"/>
    <p:sldId id="276" r:id="rId29"/>
    <p:sldId id="273" r:id="rId30"/>
  </p:sldIdLst>
  <p:sldSz cx="12192000" cy="6858000"/>
  <p:notesSz cx="12192000" cy="6858000"/>
  <p:embeddedFontLst>
    <p:embeddedFont>
      <p:font typeface="Corbel" panose="020B050302020402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739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F3858-C134-4D93-812A-26CDBC6753EE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93C31-EDEA-474C-8C4F-1F0623F47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588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93C31-EDEA-474C-8C4F-1F0623F47D1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39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93C31-EDEA-474C-8C4F-1F0623F47D1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9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93C31-EDEA-474C-8C4F-1F0623F47D1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73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93C31-EDEA-474C-8C4F-1F0623F47D1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8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93C31-EDEA-474C-8C4F-1F0623F47D1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06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93C31-EDEA-474C-8C4F-1F0623F47D1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9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B15F6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B15F6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B15F6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55079"/>
            <a:ext cx="12192000" cy="91440"/>
          </a:xfrm>
          <a:custGeom>
            <a:avLst/>
            <a:gdLst/>
            <a:ahLst/>
            <a:cxnLst/>
            <a:rect l="l" t="t" r="r" b="b"/>
            <a:pathLst>
              <a:path w="12192000" h="91439">
                <a:moveTo>
                  <a:pt x="12192000" y="0"/>
                </a:moveTo>
                <a:lnTo>
                  <a:pt x="0" y="0"/>
                </a:lnTo>
                <a:lnTo>
                  <a:pt x="0" y="91440"/>
                </a:lnTo>
                <a:lnTo>
                  <a:pt x="12192000" y="9144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091671" y="6086855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09" h="600709">
                <a:moveTo>
                  <a:pt x="300227" y="0"/>
                </a:moveTo>
                <a:lnTo>
                  <a:pt x="251517" y="3929"/>
                </a:lnTo>
                <a:lnTo>
                  <a:pt x="205313" y="15305"/>
                </a:lnTo>
                <a:lnTo>
                  <a:pt x="162233" y="33510"/>
                </a:lnTo>
                <a:lnTo>
                  <a:pt x="122895" y="57926"/>
                </a:lnTo>
                <a:lnTo>
                  <a:pt x="87915" y="87934"/>
                </a:lnTo>
                <a:lnTo>
                  <a:pt x="57911" y="122917"/>
                </a:lnTo>
                <a:lnTo>
                  <a:pt x="33501" y="162256"/>
                </a:lnTo>
                <a:lnTo>
                  <a:pt x="15300" y="205332"/>
                </a:lnTo>
                <a:lnTo>
                  <a:pt x="3928" y="251529"/>
                </a:lnTo>
                <a:lnTo>
                  <a:pt x="0" y="300228"/>
                </a:lnTo>
                <a:lnTo>
                  <a:pt x="3928" y="348926"/>
                </a:lnTo>
                <a:lnTo>
                  <a:pt x="15300" y="395123"/>
                </a:lnTo>
                <a:lnTo>
                  <a:pt x="33501" y="438199"/>
                </a:lnTo>
                <a:lnTo>
                  <a:pt x="57911" y="477538"/>
                </a:lnTo>
                <a:lnTo>
                  <a:pt x="87915" y="512521"/>
                </a:lnTo>
                <a:lnTo>
                  <a:pt x="122895" y="542529"/>
                </a:lnTo>
                <a:lnTo>
                  <a:pt x="162233" y="566945"/>
                </a:lnTo>
                <a:lnTo>
                  <a:pt x="205313" y="585150"/>
                </a:lnTo>
                <a:lnTo>
                  <a:pt x="251517" y="596526"/>
                </a:lnTo>
                <a:lnTo>
                  <a:pt x="300227" y="600456"/>
                </a:lnTo>
                <a:lnTo>
                  <a:pt x="348938" y="596526"/>
                </a:lnTo>
                <a:lnTo>
                  <a:pt x="395142" y="585150"/>
                </a:lnTo>
                <a:lnTo>
                  <a:pt x="438222" y="566945"/>
                </a:lnTo>
                <a:lnTo>
                  <a:pt x="477560" y="542529"/>
                </a:lnTo>
                <a:lnTo>
                  <a:pt x="512540" y="512521"/>
                </a:lnTo>
                <a:lnTo>
                  <a:pt x="542544" y="477538"/>
                </a:lnTo>
                <a:lnTo>
                  <a:pt x="566954" y="438199"/>
                </a:lnTo>
                <a:lnTo>
                  <a:pt x="585155" y="395123"/>
                </a:lnTo>
                <a:lnTo>
                  <a:pt x="596527" y="348926"/>
                </a:lnTo>
                <a:lnTo>
                  <a:pt x="600455" y="300228"/>
                </a:lnTo>
                <a:lnTo>
                  <a:pt x="596527" y="251529"/>
                </a:lnTo>
                <a:lnTo>
                  <a:pt x="585155" y="205332"/>
                </a:lnTo>
                <a:lnTo>
                  <a:pt x="566954" y="162256"/>
                </a:lnTo>
                <a:lnTo>
                  <a:pt x="542544" y="122917"/>
                </a:lnTo>
                <a:lnTo>
                  <a:pt x="512540" y="87934"/>
                </a:lnTo>
                <a:lnTo>
                  <a:pt x="477560" y="57926"/>
                </a:lnTo>
                <a:lnTo>
                  <a:pt x="438222" y="33510"/>
                </a:lnTo>
                <a:lnTo>
                  <a:pt x="395142" y="15305"/>
                </a:lnTo>
                <a:lnTo>
                  <a:pt x="348938" y="3929"/>
                </a:lnTo>
                <a:lnTo>
                  <a:pt x="300227" y="0"/>
                </a:lnTo>
                <a:close/>
              </a:path>
            </a:pathLst>
          </a:custGeom>
          <a:solidFill>
            <a:srgbClr val="8943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2162" y="292735"/>
            <a:ext cx="10107675" cy="835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B15F6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79950" y="3260851"/>
            <a:ext cx="7163434" cy="3014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77345" y="6313423"/>
            <a:ext cx="2444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3.jpg"/><Relationship Id="rId7" Type="http://schemas.openxmlformats.org/officeDocument/2006/relationships/image" Target="../media/image76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orgotdel@beltiz.b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12" Type="http://schemas.openxmlformats.org/officeDocument/2006/relationships/image" Target="../media/image58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5" Type="http://schemas.openxmlformats.org/officeDocument/2006/relationships/image" Target="../media/image6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Relationship Id="rId14" Type="http://schemas.openxmlformats.org/officeDocument/2006/relationships/image" Target="../media/image6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2131040" cy="6858000"/>
            <a:chOff x="-1" y="0"/>
            <a:chExt cx="1213104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739" y="102107"/>
              <a:ext cx="11163300" cy="64815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0620" y="0"/>
              <a:ext cx="5492750" cy="6858000"/>
            </a:xfrm>
            <a:custGeom>
              <a:avLst/>
              <a:gdLst/>
              <a:ahLst/>
              <a:cxnLst/>
              <a:rect l="l" t="t" r="r" b="b"/>
              <a:pathLst>
                <a:path w="5492750" h="6858000">
                  <a:moveTo>
                    <a:pt x="5492496" y="0"/>
                  </a:moveTo>
                  <a:lnTo>
                    <a:pt x="1796796" y="0"/>
                  </a:lnTo>
                  <a:lnTo>
                    <a:pt x="0" y="6857999"/>
                  </a:lnTo>
                  <a:lnTo>
                    <a:pt x="3695700" y="6857999"/>
                  </a:lnTo>
                  <a:lnTo>
                    <a:pt x="5492496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" y="483108"/>
              <a:ext cx="6957059" cy="5892165"/>
            </a:xfrm>
            <a:custGeom>
              <a:avLst/>
              <a:gdLst/>
              <a:ahLst/>
              <a:cxnLst/>
              <a:rect l="l" t="t" r="r" b="b"/>
              <a:pathLst>
                <a:path w="6957059" h="5892165">
                  <a:moveTo>
                    <a:pt x="6957061" y="0"/>
                  </a:moveTo>
                  <a:lnTo>
                    <a:pt x="0" y="0"/>
                  </a:lnTo>
                  <a:lnTo>
                    <a:pt x="0" y="5891783"/>
                  </a:lnTo>
                  <a:lnTo>
                    <a:pt x="5483861" y="5891783"/>
                  </a:lnTo>
                  <a:lnTo>
                    <a:pt x="6957061" y="0"/>
                  </a:lnTo>
                  <a:close/>
                </a:path>
              </a:pathLst>
            </a:custGeom>
            <a:solidFill>
              <a:srgbClr val="0E3954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457700"/>
              <a:ext cx="6268720" cy="883919"/>
            </a:xfrm>
            <a:custGeom>
              <a:avLst/>
              <a:gdLst/>
              <a:ahLst/>
              <a:cxnLst/>
              <a:rect l="l" t="t" r="r" b="b"/>
              <a:pathLst>
                <a:path w="6268720" h="883920">
                  <a:moveTo>
                    <a:pt x="6268212" y="0"/>
                  </a:moveTo>
                  <a:lnTo>
                    <a:pt x="0" y="0"/>
                  </a:lnTo>
                  <a:lnTo>
                    <a:pt x="0" y="883919"/>
                  </a:lnTo>
                  <a:lnTo>
                    <a:pt x="6047232" y="883919"/>
                  </a:lnTo>
                  <a:lnTo>
                    <a:pt x="6268212" y="0"/>
                  </a:lnTo>
                  <a:close/>
                </a:path>
              </a:pathLst>
            </a:custGeom>
            <a:solidFill>
              <a:srgbClr val="B15F6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46784" y="2236470"/>
            <a:ext cx="515683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FFFFFF"/>
                </a:solidFill>
                <a:latin typeface="Calibri"/>
                <a:cs typeface="Calibri"/>
              </a:rPr>
              <a:t>ДОСТУПНАЯ</a:t>
            </a:r>
            <a:r>
              <a:rPr sz="4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Calibri"/>
                <a:cs typeface="Calibri"/>
              </a:rPr>
              <a:t>СРЕДА </a:t>
            </a:r>
            <a:r>
              <a:rPr sz="4800" b="1" spc="-10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ДЛЯ ЛЮДЕЙ</a:t>
            </a:r>
            <a:r>
              <a:rPr sz="4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endParaRPr sz="4800">
              <a:latin typeface="Calibri"/>
              <a:cs typeface="Calibri"/>
            </a:endParaRPr>
          </a:p>
          <a:p>
            <a:pPr marL="12700" marR="131445">
              <a:lnSpc>
                <a:spcPct val="100000"/>
              </a:lnSpc>
            </a:pP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ИНВАЛИДНОСТЬЮ  ПО</a:t>
            </a:r>
            <a:r>
              <a:rPr sz="4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ЗРЕНИЮ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17735" y="0"/>
              <a:ext cx="2874262" cy="29809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1823" y="0"/>
              <a:ext cx="7388352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276" y="0"/>
              <a:ext cx="7389876" cy="6857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404" y="0"/>
              <a:ext cx="6577965" cy="6781800"/>
            </a:xfrm>
            <a:custGeom>
              <a:avLst/>
              <a:gdLst/>
              <a:ahLst/>
              <a:cxnLst/>
              <a:rect l="l" t="t" r="r" b="b"/>
              <a:pathLst>
                <a:path w="6577965" h="6781800">
                  <a:moveTo>
                    <a:pt x="6577550" y="0"/>
                  </a:moveTo>
                  <a:lnTo>
                    <a:pt x="1630646" y="0"/>
                  </a:lnTo>
                  <a:lnTo>
                    <a:pt x="0" y="6781798"/>
                  </a:lnTo>
                  <a:lnTo>
                    <a:pt x="4946904" y="6781798"/>
                  </a:lnTo>
                  <a:lnTo>
                    <a:pt x="6577550" y="0"/>
                  </a:lnTo>
                  <a:close/>
                </a:path>
              </a:pathLst>
            </a:custGeom>
            <a:solidFill>
              <a:srgbClr val="FFFFFF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6484620" cy="6781800"/>
            </a:xfrm>
            <a:custGeom>
              <a:avLst/>
              <a:gdLst/>
              <a:ahLst/>
              <a:cxnLst/>
              <a:rect l="l" t="t" r="r" b="b"/>
              <a:pathLst>
                <a:path w="6484620" h="6781800">
                  <a:moveTo>
                    <a:pt x="6484586" y="0"/>
                  </a:moveTo>
                  <a:lnTo>
                    <a:pt x="1537682" y="0"/>
                  </a:lnTo>
                  <a:lnTo>
                    <a:pt x="0" y="6395164"/>
                  </a:lnTo>
                  <a:lnTo>
                    <a:pt x="0" y="6781798"/>
                  </a:lnTo>
                  <a:lnTo>
                    <a:pt x="4853940" y="6781798"/>
                  </a:lnTo>
                  <a:lnTo>
                    <a:pt x="6484586" y="0"/>
                  </a:lnTo>
                  <a:close/>
                </a:path>
              </a:pathLst>
            </a:custGeom>
            <a:solidFill>
              <a:srgbClr val="FFFFF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5971540" cy="6781800"/>
            </a:xfrm>
            <a:custGeom>
              <a:avLst/>
              <a:gdLst/>
              <a:ahLst/>
              <a:cxnLst/>
              <a:rect l="l" t="t" r="r" b="b"/>
              <a:pathLst>
                <a:path w="5971540" h="6781800">
                  <a:moveTo>
                    <a:pt x="5970993" y="0"/>
                  </a:moveTo>
                  <a:lnTo>
                    <a:pt x="1022946" y="0"/>
                  </a:lnTo>
                  <a:lnTo>
                    <a:pt x="0" y="4253416"/>
                  </a:lnTo>
                  <a:lnTo>
                    <a:pt x="0" y="6781798"/>
                  </a:lnTo>
                  <a:lnTo>
                    <a:pt x="4339971" y="6781798"/>
                  </a:lnTo>
                  <a:lnTo>
                    <a:pt x="5970993" y="0"/>
                  </a:lnTo>
                  <a:close/>
                </a:path>
              </a:pathLst>
            </a:custGeom>
            <a:solidFill>
              <a:srgbClr val="FFFFFF">
                <a:alpha val="8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6355079"/>
              <a:ext cx="12192000" cy="91440"/>
            </a:xfrm>
            <a:custGeom>
              <a:avLst/>
              <a:gdLst/>
              <a:ahLst/>
              <a:cxnLst/>
              <a:rect l="l" t="t" r="r" b="b"/>
              <a:pathLst>
                <a:path w="12192000" h="91439">
                  <a:moveTo>
                    <a:pt x="12192000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12192000" y="9144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91671" y="6086855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09">
                  <a:moveTo>
                    <a:pt x="300227" y="0"/>
                  </a:moveTo>
                  <a:lnTo>
                    <a:pt x="251517" y="3929"/>
                  </a:lnTo>
                  <a:lnTo>
                    <a:pt x="205313" y="15305"/>
                  </a:lnTo>
                  <a:lnTo>
                    <a:pt x="162233" y="33510"/>
                  </a:lnTo>
                  <a:lnTo>
                    <a:pt x="122895" y="57926"/>
                  </a:lnTo>
                  <a:lnTo>
                    <a:pt x="87915" y="87934"/>
                  </a:lnTo>
                  <a:lnTo>
                    <a:pt x="57911" y="122917"/>
                  </a:lnTo>
                  <a:lnTo>
                    <a:pt x="33501" y="162256"/>
                  </a:lnTo>
                  <a:lnTo>
                    <a:pt x="15300" y="205332"/>
                  </a:lnTo>
                  <a:lnTo>
                    <a:pt x="3928" y="251529"/>
                  </a:lnTo>
                  <a:lnTo>
                    <a:pt x="0" y="300228"/>
                  </a:lnTo>
                  <a:lnTo>
                    <a:pt x="3928" y="348926"/>
                  </a:lnTo>
                  <a:lnTo>
                    <a:pt x="15300" y="395123"/>
                  </a:lnTo>
                  <a:lnTo>
                    <a:pt x="33501" y="438199"/>
                  </a:lnTo>
                  <a:lnTo>
                    <a:pt x="57911" y="477538"/>
                  </a:lnTo>
                  <a:lnTo>
                    <a:pt x="87915" y="512521"/>
                  </a:lnTo>
                  <a:lnTo>
                    <a:pt x="122895" y="542529"/>
                  </a:lnTo>
                  <a:lnTo>
                    <a:pt x="162233" y="566945"/>
                  </a:lnTo>
                  <a:lnTo>
                    <a:pt x="205313" y="585150"/>
                  </a:lnTo>
                  <a:lnTo>
                    <a:pt x="251517" y="596526"/>
                  </a:lnTo>
                  <a:lnTo>
                    <a:pt x="300227" y="600456"/>
                  </a:lnTo>
                  <a:lnTo>
                    <a:pt x="348938" y="596526"/>
                  </a:lnTo>
                  <a:lnTo>
                    <a:pt x="395142" y="585150"/>
                  </a:lnTo>
                  <a:lnTo>
                    <a:pt x="438222" y="566945"/>
                  </a:lnTo>
                  <a:lnTo>
                    <a:pt x="477560" y="542529"/>
                  </a:lnTo>
                  <a:lnTo>
                    <a:pt x="512540" y="512521"/>
                  </a:lnTo>
                  <a:lnTo>
                    <a:pt x="542544" y="477538"/>
                  </a:lnTo>
                  <a:lnTo>
                    <a:pt x="566954" y="438199"/>
                  </a:lnTo>
                  <a:lnTo>
                    <a:pt x="585155" y="395123"/>
                  </a:lnTo>
                  <a:lnTo>
                    <a:pt x="596527" y="348926"/>
                  </a:lnTo>
                  <a:lnTo>
                    <a:pt x="600455" y="300228"/>
                  </a:lnTo>
                  <a:lnTo>
                    <a:pt x="596527" y="251529"/>
                  </a:lnTo>
                  <a:lnTo>
                    <a:pt x="585155" y="205332"/>
                  </a:lnTo>
                  <a:lnTo>
                    <a:pt x="566954" y="162256"/>
                  </a:lnTo>
                  <a:lnTo>
                    <a:pt x="542544" y="122917"/>
                  </a:lnTo>
                  <a:lnTo>
                    <a:pt x="512540" y="87934"/>
                  </a:lnTo>
                  <a:lnTo>
                    <a:pt x="477560" y="57926"/>
                  </a:lnTo>
                  <a:lnTo>
                    <a:pt x="438222" y="33510"/>
                  </a:lnTo>
                  <a:lnTo>
                    <a:pt x="395142" y="15305"/>
                  </a:lnTo>
                  <a:lnTo>
                    <a:pt x="348938" y="3929"/>
                  </a:lnTo>
                  <a:lnTo>
                    <a:pt x="300227" y="0"/>
                  </a:lnTo>
                  <a:close/>
                </a:path>
              </a:pathLst>
            </a:custGeom>
            <a:solidFill>
              <a:srgbClr val="8943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305290" y="3052952"/>
            <a:ext cx="2796540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b="0" spc="-5" dirty="0">
                <a:latin typeface="Calibri Light"/>
                <a:cs typeface="Calibri Light"/>
              </a:rPr>
              <a:t>В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1824</a:t>
            </a:r>
            <a:r>
              <a:rPr sz="1600" b="0" spc="2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году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Луи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Брайль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изобрел </a:t>
            </a:r>
            <a:r>
              <a:rPr sz="1600" b="0" spc="-35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рельефно-точечный</a:t>
            </a:r>
            <a:r>
              <a:rPr sz="1600" b="0" spc="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шрифт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для </a:t>
            </a:r>
            <a:r>
              <a:rPr sz="1600" b="0" spc="-5" dirty="0">
                <a:latin typeface="Calibri Light"/>
                <a:cs typeface="Calibri Light"/>
              </a:rPr>
              <a:t> незрячих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116" y="1288135"/>
            <a:ext cx="6982459" cy="327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54430">
              <a:lnSpc>
                <a:spcPct val="131500"/>
              </a:lnSpc>
              <a:spcBef>
                <a:spcPts val="100"/>
              </a:spcBef>
            </a:pPr>
            <a:r>
              <a:rPr sz="2000" b="0" dirty="0">
                <a:latin typeface="Calibri Light"/>
                <a:cs typeface="Calibri Light"/>
              </a:rPr>
              <a:t>Тактильные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схемы</a:t>
            </a:r>
            <a:r>
              <a:rPr sz="2000" b="0" spc="-5" dirty="0">
                <a:latin typeface="Calibri Light"/>
                <a:cs typeface="Calibri Light"/>
              </a:rPr>
              <a:t> устанавливаются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на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каждом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этаже. </a:t>
            </a:r>
            <a:r>
              <a:rPr sz="2000" b="0" spc="-434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Поручни </a:t>
            </a:r>
            <a:r>
              <a:rPr sz="2000" b="0" dirty="0">
                <a:latin typeface="Calibri Light"/>
                <a:cs typeface="Calibri Light"/>
              </a:rPr>
              <a:t>перил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обозначаются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цифрами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этажности,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039"/>
              </a:lnSpc>
            </a:pPr>
            <a:r>
              <a:rPr sz="2000" b="0" spc="-5" dirty="0">
                <a:latin typeface="Calibri Light"/>
                <a:cs typeface="Calibri Light"/>
              </a:rPr>
              <a:t>выполненными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рельефными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арабскими</a:t>
            </a:r>
            <a:r>
              <a:rPr sz="2000" b="0" spc="-4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цифрами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и</a:t>
            </a:r>
            <a:r>
              <a:rPr sz="2000" b="0" spc="-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шрифтом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280"/>
              </a:lnSpc>
            </a:pPr>
            <a:r>
              <a:rPr sz="2000" b="0" dirty="0">
                <a:latin typeface="Calibri Light"/>
                <a:cs typeface="Calibri Light"/>
              </a:rPr>
              <a:t>Брайля.</a:t>
            </a:r>
            <a:endParaRPr sz="2000">
              <a:latin typeface="Calibri Light"/>
              <a:cs typeface="Calibri Light"/>
            </a:endParaRPr>
          </a:p>
          <a:p>
            <a:pPr marL="12700" marR="36195">
              <a:lnSpc>
                <a:spcPts val="2160"/>
              </a:lnSpc>
              <a:spcBef>
                <a:spcPts val="1040"/>
              </a:spcBef>
            </a:pPr>
            <a:r>
              <a:rPr sz="2000" b="0" spc="-5" dirty="0">
                <a:latin typeface="Calibri Light"/>
                <a:cs typeface="Calibri Light"/>
              </a:rPr>
              <a:t>Кнопки </a:t>
            </a:r>
            <a:r>
              <a:rPr sz="2000" b="0" dirty="0">
                <a:latin typeface="Calibri Light"/>
                <a:cs typeface="Calibri Light"/>
              </a:rPr>
              <a:t>вызова и управления </a:t>
            </a:r>
            <a:r>
              <a:rPr sz="2000" b="0" spc="-5" dirty="0">
                <a:latin typeface="Calibri Light"/>
                <a:cs typeface="Calibri Light"/>
              </a:rPr>
              <a:t>лифтом, иная информация </a:t>
            </a:r>
            <a:r>
              <a:rPr sz="2000" b="0" dirty="0">
                <a:latin typeface="Calibri Light"/>
                <a:cs typeface="Calibri Light"/>
              </a:rPr>
              <a:t>должны </a:t>
            </a:r>
            <a:r>
              <a:rPr sz="2000" b="0" spc="-44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быть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промаркированы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рельефными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арабскими</a:t>
            </a:r>
            <a:r>
              <a:rPr sz="2000" b="0" spc="-4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цифрами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и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130"/>
              </a:lnSpc>
            </a:pPr>
            <a:r>
              <a:rPr sz="2000" b="0" dirty="0">
                <a:latin typeface="Calibri Light"/>
                <a:cs typeface="Calibri Light"/>
              </a:rPr>
              <a:t>шрифтом</a:t>
            </a:r>
            <a:r>
              <a:rPr sz="2000" b="0" spc="-6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Брайля</a:t>
            </a:r>
            <a:endParaRPr sz="2000">
              <a:latin typeface="Calibri Light"/>
              <a:cs typeface="Calibri Light"/>
            </a:endParaRPr>
          </a:p>
          <a:p>
            <a:pPr marL="12700" marR="5080">
              <a:lnSpc>
                <a:spcPct val="90000"/>
              </a:lnSpc>
              <a:spcBef>
                <a:spcPts val="994"/>
              </a:spcBef>
            </a:pPr>
            <a:r>
              <a:rPr sz="2000" b="0" spc="-5" dirty="0">
                <a:latin typeface="Calibri Light"/>
                <a:cs typeface="Calibri Light"/>
              </a:rPr>
              <a:t>Информационные </a:t>
            </a:r>
            <a:r>
              <a:rPr sz="2000" b="0" dirty="0">
                <a:latin typeface="Calibri Light"/>
                <a:cs typeface="Calibri Light"/>
              </a:rPr>
              <a:t>(универсальные) таблички </a:t>
            </a:r>
            <a:r>
              <a:rPr sz="2000" b="0" spc="-5" dirty="0">
                <a:latin typeface="Calibri Light"/>
                <a:cs typeface="Calibri Light"/>
              </a:rPr>
              <a:t>обозначения </a:t>
            </a:r>
            <a:r>
              <a:rPr sz="2000" b="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помещений </a:t>
            </a:r>
            <a:r>
              <a:rPr sz="2000" b="0" dirty="0">
                <a:latin typeface="Calibri Light"/>
                <a:cs typeface="Calibri Light"/>
              </a:rPr>
              <a:t>должны </a:t>
            </a:r>
            <a:r>
              <a:rPr sz="2000" b="0" spc="-5" dirty="0">
                <a:latin typeface="Calibri Light"/>
                <a:cs typeface="Calibri Light"/>
              </a:rPr>
              <a:t>изготавливаться </a:t>
            </a:r>
            <a:r>
              <a:rPr sz="2000" b="0" dirty="0">
                <a:latin typeface="Calibri Light"/>
                <a:cs typeface="Calibri Light"/>
              </a:rPr>
              <a:t>с применением рельефных </a:t>
            </a:r>
            <a:r>
              <a:rPr sz="2000" b="0" spc="-44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знаков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(букв,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цифр)</a:t>
            </a:r>
            <a:r>
              <a:rPr sz="2000" b="0" spc="-2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и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шрифта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Брайля.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64514" y="268300"/>
            <a:ext cx="7500620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175510" marR="5080" indent="-2163445">
              <a:lnSpc>
                <a:spcPts val="3030"/>
              </a:lnSpc>
              <a:spcBef>
                <a:spcPts val="475"/>
              </a:spcBef>
            </a:pPr>
            <a:r>
              <a:rPr spc="-30" dirty="0"/>
              <a:t>УНИВЕРСАЛЬНЫЕ</a:t>
            </a:r>
            <a:r>
              <a:rPr spc="-80" dirty="0"/>
              <a:t> </a:t>
            </a:r>
            <a:r>
              <a:rPr spc="-25" dirty="0"/>
              <a:t>ТАБЛИЧКИ</a:t>
            </a:r>
            <a:r>
              <a:rPr spc="-85" dirty="0"/>
              <a:t> </a:t>
            </a:r>
            <a:r>
              <a:rPr spc="-5" dirty="0"/>
              <a:t>С</a:t>
            </a:r>
            <a:r>
              <a:rPr spc="-35" dirty="0"/>
              <a:t> </a:t>
            </a:r>
            <a:r>
              <a:rPr spc="-30" dirty="0"/>
              <a:t>ШРИФТОМ</a:t>
            </a:r>
            <a:r>
              <a:rPr spc="-85" dirty="0"/>
              <a:t> </a:t>
            </a:r>
            <a:r>
              <a:rPr spc="-20" dirty="0"/>
              <a:t>БРАЙЛЯ </a:t>
            </a:r>
            <a:r>
              <a:rPr spc="-615" dirty="0"/>
              <a:t> </a:t>
            </a:r>
            <a:r>
              <a:rPr spc="-30" dirty="0"/>
              <a:t>ТАКТИЛЬНЫЕ</a:t>
            </a:r>
            <a:r>
              <a:rPr spc="-75" dirty="0"/>
              <a:t> </a:t>
            </a:r>
            <a:r>
              <a:rPr spc="-25" dirty="0"/>
              <a:t>СХЕМЫ</a:t>
            </a: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67088" y="3787140"/>
            <a:ext cx="2494788" cy="2247900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9789" y="3595115"/>
            <a:ext cx="3364546" cy="20970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271770" cy="6858000"/>
            <a:chOff x="0" y="0"/>
            <a:chExt cx="527177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4060" y="1139952"/>
              <a:ext cx="3267455" cy="23103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926080" cy="68579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27933" y="486283"/>
            <a:ext cx="74987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УНИВЕРСАЛЬНЫЕ</a:t>
            </a:r>
            <a:r>
              <a:rPr spc="-65" dirty="0"/>
              <a:t> </a:t>
            </a:r>
            <a:r>
              <a:rPr spc="-30" dirty="0"/>
              <a:t>ТАБЛИЧКИ</a:t>
            </a:r>
            <a:r>
              <a:rPr spc="-65" dirty="0"/>
              <a:t> </a:t>
            </a:r>
            <a:r>
              <a:rPr spc="-5" dirty="0"/>
              <a:t>С</a:t>
            </a:r>
            <a:r>
              <a:rPr spc="-25" dirty="0"/>
              <a:t> </a:t>
            </a:r>
            <a:r>
              <a:rPr spc="-30" dirty="0"/>
              <a:t>ШРИФТОМ</a:t>
            </a:r>
            <a:r>
              <a:rPr spc="-70" dirty="0"/>
              <a:t> </a:t>
            </a:r>
            <a:r>
              <a:rPr spc="-25" dirty="0"/>
              <a:t>БРАЙЛЯ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8364" y="1126236"/>
            <a:ext cx="2426207" cy="23241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68111" y="1120139"/>
            <a:ext cx="3273551" cy="23180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41664" y="3595115"/>
            <a:ext cx="2692907" cy="239420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8117" y="136906"/>
            <a:ext cx="1602105" cy="4507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4640">
              <a:lnSpc>
                <a:spcPct val="100000"/>
              </a:lnSpc>
              <a:spcBef>
                <a:spcPts val="100"/>
              </a:spcBef>
            </a:pPr>
            <a:r>
              <a:rPr sz="1400" b="0" spc="-5" dirty="0">
                <a:latin typeface="Calibri Light"/>
                <a:cs typeface="Calibri Light"/>
              </a:rPr>
              <a:t>Устанавлива</a:t>
            </a:r>
            <a:r>
              <a:rPr sz="1400" b="0" dirty="0">
                <a:latin typeface="Calibri Light"/>
                <a:cs typeface="Calibri Light"/>
              </a:rPr>
              <a:t>ю</a:t>
            </a:r>
            <a:r>
              <a:rPr sz="1400" b="0" spc="-5" dirty="0">
                <a:latin typeface="Calibri Light"/>
                <a:cs typeface="Calibri Light"/>
              </a:rPr>
              <a:t>тся  </a:t>
            </a:r>
            <a:r>
              <a:rPr sz="1400" b="0" dirty="0">
                <a:latin typeface="Calibri Light"/>
                <a:cs typeface="Calibri Light"/>
              </a:rPr>
              <a:t>на</a:t>
            </a:r>
            <a:r>
              <a:rPr sz="1400" b="0" spc="-1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высоте</a:t>
            </a:r>
            <a:endParaRPr sz="1400">
              <a:latin typeface="Calibri Light"/>
              <a:cs typeface="Calibri Light"/>
            </a:endParaRPr>
          </a:p>
          <a:p>
            <a:pPr marL="12700" marR="179070">
              <a:lnSpc>
                <a:spcPct val="100000"/>
              </a:lnSpc>
              <a:spcBef>
                <a:spcPts val="5"/>
              </a:spcBef>
            </a:pPr>
            <a:r>
              <a:rPr sz="1400" b="0" spc="-5" dirty="0">
                <a:latin typeface="Calibri Light"/>
                <a:cs typeface="Calibri Light"/>
              </a:rPr>
              <a:t>1500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мм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от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уровня </a:t>
            </a:r>
            <a:r>
              <a:rPr sz="1400" b="0" spc="-30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пола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и</a:t>
            </a:r>
            <a:r>
              <a:rPr sz="1400" b="0" spc="-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на</a:t>
            </a:r>
            <a:endParaRPr sz="1400">
              <a:latin typeface="Calibri Light"/>
              <a:cs typeface="Calibri Light"/>
            </a:endParaRPr>
          </a:p>
          <a:p>
            <a:pPr marL="12700" marR="60960">
              <a:lnSpc>
                <a:spcPct val="100000"/>
              </a:lnSpc>
            </a:pPr>
            <a:r>
              <a:rPr sz="1400" b="0" spc="-5" dirty="0">
                <a:latin typeface="Calibri Light"/>
                <a:cs typeface="Calibri Light"/>
              </a:rPr>
              <a:t>расстоянии 100 мм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от </a:t>
            </a:r>
            <a:r>
              <a:rPr sz="1400" b="0" dirty="0">
                <a:latin typeface="Calibri Light"/>
                <a:cs typeface="Calibri Light"/>
              </a:rPr>
              <a:t>дверного </a:t>
            </a:r>
            <a:r>
              <a:rPr sz="1400" b="0" spc="-5" dirty="0">
                <a:latin typeface="Calibri Light"/>
                <a:cs typeface="Calibri Light"/>
              </a:rPr>
              <a:t>полота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со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стороны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дверной </a:t>
            </a:r>
            <a:r>
              <a:rPr sz="1400" b="0" spc="-30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ручки,</a:t>
            </a:r>
            <a:endParaRPr sz="1400">
              <a:latin typeface="Calibri Light"/>
              <a:cs typeface="Calibri Light"/>
            </a:endParaRPr>
          </a:p>
          <a:p>
            <a:pPr marL="12700" marR="46609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на</a:t>
            </a:r>
            <a:r>
              <a:rPr sz="1400" b="0" spc="-6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лестничном </a:t>
            </a:r>
            <a:r>
              <a:rPr sz="1400" b="0" spc="-30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поручне,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около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лифта.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Место</a:t>
            </a:r>
            <a:endParaRPr sz="1400">
              <a:latin typeface="Calibri Light"/>
              <a:cs typeface="Calibri Light"/>
            </a:endParaRPr>
          </a:p>
          <a:p>
            <a:pPr marL="12700" marR="48514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распо</a:t>
            </a:r>
            <a:r>
              <a:rPr sz="1400" b="0" spc="5" dirty="0">
                <a:latin typeface="Calibri Light"/>
                <a:cs typeface="Calibri Light"/>
              </a:rPr>
              <a:t>л</a:t>
            </a:r>
            <a:r>
              <a:rPr sz="1400" b="0" spc="-5" dirty="0">
                <a:latin typeface="Calibri Light"/>
                <a:cs typeface="Calibri Light"/>
              </a:rPr>
              <a:t>о</a:t>
            </a:r>
            <a:r>
              <a:rPr sz="1400" b="0" spc="-10" dirty="0">
                <a:latin typeface="Calibri Light"/>
                <a:cs typeface="Calibri Light"/>
              </a:rPr>
              <a:t>ж</a:t>
            </a:r>
            <a:r>
              <a:rPr sz="1400" b="0" spc="-5" dirty="0">
                <a:latin typeface="Calibri Light"/>
                <a:cs typeface="Calibri Light"/>
              </a:rPr>
              <a:t>е</a:t>
            </a:r>
            <a:r>
              <a:rPr sz="1400" b="0" spc="-10" dirty="0">
                <a:latin typeface="Calibri Light"/>
                <a:cs typeface="Calibri Light"/>
              </a:rPr>
              <a:t>н</a:t>
            </a:r>
            <a:r>
              <a:rPr sz="1400" b="0" spc="-5" dirty="0">
                <a:latin typeface="Calibri Light"/>
                <a:cs typeface="Calibri Light"/>
              </a:rPr>
              <a:t>ия  таблички</a:t>
            </a:r>
            <a:endParaRPr sz="1400">
              <a:latin typeface="Calibri Light"/>
              <a:cs typeface="Calibri Light"/>
            </a:endParaRPr>
          </a:p>
          <a:p>
            <a:pPr marL="12700" marR="351155">
              <a:lnSpc>
                <a:spcPct val="100000"/>
              </a:lnSpc>
            </a:pPr>
            <a:r>
              <a:rPr sz="1400" b="0" spc="-5" dirty="0">
                <a:latin typeface="Calibri Light"/>
                <a:cs typeface="Calibri Light"/>
              </a:rPr>
              <a:t>обозначается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на </a:t>
            </a:r>
            <a:r>
              <a:rPr sz="1400" b="0" spc="-30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полу</a:t>
            </a:r>
            <a:endParaRPr sz="14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</a:pPr>
            <a:r>
              <a:rPr sz="1400" b="0" spc="-5" dirty="0">
                <a:latin typeface="Calibri Light"/>
                <a:cs typeface="Calibri Light"/>
              </a:rPr>
              <a:t>пре</a:t>
            </a:r>
            <a:r>
              <a:rPr sz="1400" b="0" spc="5" dirty="0">
                <a:latin typeface="Calibri Light"/>
                <a:cs typeface="Calibri Light"/>
              </a:rPr>
              <a:t>д</a:t>
            </a:r>
            <a:r>
              <a:rPr sz="1400" b="0" dirty="0">
                <a:latin typeface="Calibri Light"/>
                <a:cs typeface="Calibri Light"/>
              </a:rPr>
              <a:t>у</a:t>
            </a:r>
            <a:r>
              <a:rPr sz="1400" b="0" spc="-15" dirty="0">
                <a:latin typeface="Calibri Light"/>
                <a:cs typeface="Calibri Light"/>
              </a:rPr>
              <a:t>п</a:t>
            </a:r>
            <a:r>
              <a:rPr sz="1400" b="0" spc="-10" dirty="0">
                <a:latin typeface="Calibri Light"/>
                <a:cs typeface="Calibri Light"/>
              </a:rPr>
              <a:t>р</a:t>
            </a:r>
            <a:r>
              <a:rPr sz="1400" b="0" spc="-5" dirty="0">
                <a:latin typeface="Calibri Light"/>
                <a:cs typeface="Calibri Light"/>
              </a:rPr>
              <a:t>еж</a:t>
            </a:r>
            <a:r>
              <a:rPr sz="1400" b="0" spc="-15" dirty="0">
                <a:latin typeface="Calibri Light"/>
                <a:cs typeface="Calibri Light"/>
              </a:rPr>
              <a:t>д</a:t>
            </a:r>
            <a:r>
              <a:rPr sz="1400" b="0" dirty="0">
                <a:latin typeface="Calibri Light"/>
                <a:cs typeface="Calibri Light"/>
              </a:rPr>
              <a:t>аю</a:t>
            </a:r>
            <a:r>
              <a:rPr sz="1400" b="0" spc="-15" dirty="0">
                <a:latin typeface="Calibri Light"/>
                <a:cs typeface="Calibri Light"/>
              </a:rPr>
              <a:t>щ</a:t>
            </a:r>
            <a:r>
              <a:rPr sz="1400" b="0" spc="-5" dirty="0">
                <a:latin typeface="Calibri Light"/>
                <a:cs typeface="Calibri Light"/>
              </a:rPr>
              <a:t>ими  </a:t>
            </a:r>
            <a:r>
              <a:rPr sz="1400" b="0" dirty="0">
                <a:latin typeface="Calibri Light"/>
                <a:cs typeface="Calibri Light"/>
              </a:rPr>
              <a:t>дискретными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элементами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–</a:t>
            </a:r>
            <a:endParaRPr sz="1400">
              <a:latin typeface="Calibri Light"/>
              <a:cs typeface="Calibri Light"/>
            </a:endParaRPr>
          </a:p>
          <a:p>
            <a:pPr marL="12700" marR="38735">
              <a:lnSpc>
                <a:spcPct val="100000"/>
              </a:lnSpc>
              <a:spcBef>
                <a:spcPts val="5"/>
              </a:spcBef>
            </a:pPr>
            <a:r>
              <a:rPr sz="1400" b="0" dirty="0">
                <a:latin typeface="Calibri Light"/>
                <a:cs typeface="Calibri Light"/>
              </a:rPr>
              <a:t>квадрат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со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стороной </a:t>
            </a:r>
            <a:r>
              <a:rPr sz="1400" b="0" spc="-30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500 мм.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69408" y="3595166"/>
            <a:ext cx="3359529" cy="237200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0027" y="3354323"/>
            <a:ext cx="2942844" cy="22799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430395" cy="6858000"/>
            <a:chOff x="0" y="0"/>
            <a:chExt cx="4430395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5083" y="1168908"/>
              <a:ext cx="2615184" cy="19568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926080" cy="68579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37178" y="486283"/>
            <a:ext cx="58794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СФЕРЫ</a:t>
            </a:r>
            <a:r>
              <a:rPr spc="-95" dirty="0"/>
              <a:t> </a:t>
            </a:r>
            <a:r>
              <a:rPr spc="-30" dirty="0"/>
              <a:t>ПРИМЕНЕНИЯ</a:t>
            </a:r>
            <a:r>
              <a:rPr spc="-90" dirty="0"/>
              <a:t> </a:t>
            </a:r>
            <a:r>
              <a:rPr spc="-25" dirty="0"/>
              <a:t>ШРИФТА</a:t>
            </a:r>
            <a:r>
              <a:rPr spc="-85" dirty="0"/>
              <a:t> </a:t>
            </a:r>
            <a:r>
              <a:rPr spc="-25" dirty="0"/>
              <a:t>БРАЙЛЯ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8117" y="136906"/>
            <a:ext cx="134493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081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Calibri Light"/>
                <a:cs typeface="Calibri Light"/>
              </a:rPr>
              <a:t>О</a:t>
            </a:r>
            <a:r>
              <a:rPr sz="1400" b="0" spc="-5" dirty="0">
                <a:latin typeface="Calibri Light"/>
                <a:cs typeface="Calibri Light"/>
              </a:rPr>
              <a:t>бще</a:t>
            </a:r>
            <a:r>
              <a:rPr sz="1400" b="0" dirty="0">
                <a:latin typeface="Calibri Light"/>
                <a:cs typeface="Calibri Light"/>
              </a:rPr>
              <a:t>д</a:t>
            </a:r>
            <a:r>
              <a:rPr sz="1400" b="0" spc="-5" dirty="0">
                <a:latin typeface="Calibri Light"/>
                <a:cs typeface="Calibri Light"/>
              </a:rPr>
              <a:t>ост</a:t>
            </a:r>
            <a:r>
              <a:rPr sz="1400" b="0" spc="-10" dirty="0">
                <a:latin typeface="Calibri Light"/>
                <a:cs typeface="Calibri Light"/>
              </a:rPr>
              <a:t>у</a:t>
            </a:r>
            <a:r>
              <a:rPr sz="1400" b="0" spc="-15" dirty="0">
                <a:latin typeface="Calibri Light"/>
                <a:cs typeface="Calibri Light"/>
              </a:rPr>
              <a:t>п</a:t>
            </a:r>
            <a:r>
              <a:rPr sz="1400" b="0" dirty="0">
                <a:latin typeface="Calibri Light"/>
                <a:cs typeface="Calibri Light"/>
              </a:rPr>
              <a:t>ная  </a:t>
            </a:r>
            <a:r>
              <a:rPr sz="1400" b="0" spc="-5" dirty="0">
                <a:latin typeface="Calibri Light"/>
                <a:cs typeface="Calibri Light"/>
              </a:rPr>
              <a:t>информация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дублируется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шрифтом</a:t>
            </a:r>
            <a:r>
              <a:rPr sz="1400" b="0" spc="-7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Брайля.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49868" y="3354323"/>
            <a:ext cx="2948939" cy="22113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40323" y="3354323"/>
            <a:ext cx="3022092" cy="226618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29911" y="1168908"/>
            <a:ext cx="2712719" cy="19568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42276" y="1168908"/>
            <a:ext cx="2964179" cy="20335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8132" y="3800855"/>
            <a:ext cx="3709416" cy="262585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097780" cy="6858000"/>
            <a:chOff x="0" y="0"/>
            <a:chExt cx="509778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8904" y="1080516"/>
              <a:ext cx="3198875" cy="2127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959608" cy="68579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93029" y="216788"/>
            <a:ext cx="31756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ТАКТИЛЬНЫЕ</a:t>
            </a:r>
            <a:r>
              <a:rPr spc="-125" dirty="0"/>
              <a:t> </a:t>
            </a:r>
            <a:r>
              <a:rPr spc="-25" dirty="0"/>
              <a:t>СХЕМЫ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72143" y="1080516"/>
            <a:ext cx="3072383" cy="21137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27903" y="1080516"/>
            <a:ext cx="3217163" cy="21137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53684" y="3755135"/>
            <a:ext cx="3979164" cy="285597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52196" y="119634"/>
            <a:ext cx="1507490" cy="472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Calibri Light"/>
                <a:cs typeface="Calibri Light"/>
              </a:rPr>
              <a:t>В </a:t>
            </a:r>
            <a:r>
              <a:rPr sz="1400" b="0" spc="-5" dirty="0">
                <a:latin typeface="Calibri Light"/>
                <a:cs typeface="Calibri Light"/>
              </a:rPr>
              <a:t>зданиях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устанавливаются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поэтажные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тактильные </a:t>
            </a:r>
            <a:r>
              <a:rPr sz="1400" b="0" dirty="0">
                <a:latin typeface="Calibri Light"/>
                <a:cs typeface="Calibri Light"/>
              </a:rPr>
              <a:t>схемы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на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высоте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1500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мм </a:t>
            </a:r>
            <a:r>
              <a:rPr sz="1400" b="0" spc="-30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от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уровня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пола.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0" dirty="0">
                <a:latin typeface="Calibri Light"/>
                <a:cs typeface="Calibri Light"/>
              </a:rPr>
              <a:t>Место</a:t>
            </a:r>
            <a:endParaRPr sz="1400">
              <a:latin typeface="Calibri Light"/>
              <a:cs typeface="Calibri Light"/>
            </a:endParaRPr>
          </a:p>
          <a:p>
            <a:pPr marL="12700" marR="130810">
              <a:lnSpc>
                <a:spcPct val="100000"/>
              </a:lnSpc>
            </a:pPr>
            <a:r>
              <a:rPr sz="1400" b="0" spc="-5" dirty="0">
                <a:latin typeface="Calibri Light"/>
                <a:cs typeface="Calibri Light"/>
              </a:rPr>
              <a:t>расположения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та</a:t>
            </a:r>
            <a:r>
              <a:rPr sz="1400" b="0" spc="-10" dirty="0">
                <a:latin typeface="Calibri Light"/>
                <a:cs typeface="Calibri Light"/>
              </a:rPr>
              <a:t>к</a:t>
            </a:r>
            <a:r>
              <a:rPr sz="1400" b="0" spc="-5" dirty="0">
                <a:latin typeface="Calibri Light"/>
                <a:cs typeface="Calibri Light"/>
              </a:rPr>
              <a:t>тильно</a:t>
            </a:r>
            <a:r>
              <a:rPr sz="1400" b="0" dirty="0">
                <a:latin typeface="Calibri Light"/>
                <a:cs typeface="Calibri Light"/>
              </a:rPr>
              <a:t>й</a:t>
            </a:r>
            <a:r>
              <a:rPr sz="1400" b="0" spc="-2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</a:t>
            </a:r>
            <a:r>
              <a:rPr sz="1400" b="0" dirty="0">
                <a:latin typeface="Calibri Light"/>
                <a:cs typeface="Calibri Light"/>
              </a:rPr>
              <a:t>х</a:t>
            </a:r>
            <a:r>
              <a:rPr sz="1400" b="0" spc="-5" dirty="0">
                <a:latin typeface="Calibri Light"/>
                <a:cs typeface="Calibri Light"/>
              </a:rPr>
              <a:t>е</a:t>
            </a:r>
            <a:r>
              <a:rPr sz="1400" b="0" dirty="0">
                <a:latin typeface="Calibri Light"/>
                <a:cs typeface="Calibri Light"/>
              </a:rPr>
              <a:t>мы  </a:t>
            </a:r>
            <a:r>
              <a:rPr sz="1400" b="0" spc="-5" dirty="0">
                <a:latin typeface="Calibri Light"/>
                <a:cs typeface="Calibri Light"/>
              </a:rPr>
              <a:t>обозначается</a:t>
            </a:r>
            <a:endParaRPr sz="14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речевым </a:t>
            </a:r>
            <a:r>
              <a:rPr sz="1400" b="0" spc="-5" dirty="0">
                <a:latin typeface="Calibri Light"/>
                <a:cs typeface="Calibri Light"/>
              </a:rPr>
              <a:t>звуковым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электронным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информатором </a:t>
            </a:r>
            <a:r>
              <a:rPr sz="1400" b="0" dirty="0">
                <a:latin typeface="Calibri Light"/>
                <a:cs typeface="Calibri Light"/>
              </a:rPr>
              <a:t>с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дистанционным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управлением </a:t>
            </a:r>
            <a:r>
              <a:rPr sz="1400" b="0" dirty="0">
                <a:latin typeface="Calibri Light"/>
                <a:cs typeface="Calibri Light"/>
              </a:rPr>
              <a:t>и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тактильными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пре</a:t>
            </a:r>
            <a:r>
              <a:rPr sz="1400" b="0" spc="5" dirty="0">
                <a:latin typeface="Calibri Light"/>
                <a:cs typeface="Calibri Light"/>
              </a:rPr>
              <a:t>д</a:t>
            </a:r>
            <a:r>
              <a:rPr sz="1400" b="0" dirty="0">
                <a:latin typeface="Calibri Light"/>
                <a:cs typeface="Calibri Light"/>
              </a:rPr>
              <a:t>у</a:t>
            </a:r>
            <a:r>
              <a:rPr sz="1400" b="0" spc="-15" dirty="0">
                <a:latin typeface="Calibri Light"/>
                <a:cs typeface="Calibri Light"/>
              </a:rPr>
              <a:t>п</a:t>
            </a:r>
            <a:r>
              <a:rPr sz="1400" b="0" spc="-10" dirty="0">
                <a:latin typeface="Calibri Light"/>
                <a:cs typeface="Calibri Light"/>
              </a:rPr>
              <a:t>р</a:t>
            </a:r>
            <a:r>
              <a:rPr sz="1400" b="0" spc="-5" dirty="0">
                <a:latin typeface="Calibri Light"/>
                <a:cs typeface="Calibri Light"/>
              </a:rPr>
              <a:t>еж</a:t>
            </a:r>
            <a:r>
              <a:rPr sz="1400" b="0" spc="-15" dirty="0">
                <a:latin typeface="Calibri Light"/>
                <a:cs typeface="Calibri Light"/>
              </a:rPr>
              <a:t>д</a:t>
            </a:r>
            <a:r>
              <a:rPr sz="1400" b="0" dirty="0">
                <a:latin typeface="Calibri Light"/>
                <a:cs typeface="Calibri Light"/>
              </a:rPr>
              <a:t>аю</a:t>
            </a:r>
            <a:r>
              <a:rPr sz="1400" b="0" spc="-15" dirty="0">
                <a:latin typeface="Calibri Light"/>
                <a:cs typeface="Calibri Light"/>
              </a:rPr>
              <a:t>щ</a:t>
            </a:r>
            <a:r>
              <a:rPr sz="1400" b="0" spc="-5" dirty="0">
                <a:latin typeface="Calibri Light"/>
                <a:cs typeface="Calibri Light"/>
              </a:rPr>
              <a:t>им  </a:t>
            </a:r>
            <a:r>
              <a:rPr sz="1400" b="0" dirty="0">
                <a:latin typeface="Calibri Light"/>
                <a:cs typeface="Calibri Light"/>
              </a:rPr>
              <a:t>и </a:t>
            </a:r>
            <a:r>
              <a:rPr sz="1400" b="0" spc="-5" dirty="0">
                <a:latin typeface="Calibri Light"/>
                <a:cs typeface="Calibri Light"/>
              </a:rPr>
              <a:t>дискретными </a:t>
            </a:r>
            <a:r>
              <a:rPr sz="1400" b="0" dirty="0">
                <a:latin typeface="Calibri Light"/>
                <a:cs typeface="Calibri Light"/>
              </a:rPr>
              <a:t> элементами,</a:t>
            </a:r>
            <a:endParaRPr sz="1400">
              <a:latin typeface="Calibri Light"/>
              <a:cs typeface="Calibri Light"/>
            </a:endParaRPr>
          </a:p>
          <a:p>
            <a:pPr marL="12700" marR="27940">
              <a:lnSpc>
                <a:spcPct val="100000"/>
              </a:lnSpc>
              <a:spcBef>
                <a:spcPts val="5"/>
              </a:spcBef>
            </a:pPr>
            <a:r>
              <a:rPr sz="1400" b="0" spc="-5" dirty="0">
                <a:latin typeface="Calibri Light"/>
                <a:cs typeface="Calibri Light"/>
              </a:rPr>
              <a:t>расположенными</a:t>
            </a:r>
            <a:r>
              <a:rPr sz="1400" b="0" spc="-7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в </a:t>
            </a:r>
            <a:r>
              <a:rPr sz="1400" b="0" spc="-30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квадрате </a:t>
            </a:r>
            <a:r>
              <a:rPr sz="1400" b="0" spc="-5" dirty="0">
                <a:latin typeface="Calibri Light"/>
                <a:cs typeface="Calibri Light"/>
              </a:rPr>
              <a:t>со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стороной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500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мм.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2745" y="6275323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FFFFFF"/>
                </a:solidFill>
                <a:latin typeface="Calibri Light"/>
                <a:cs typeface="Calibri Light"/>
              </a:rPr>
              <a:t>14</a:t>
            </a:r>
            <a:endParaRPr sz="12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663440" cy="6858000"/>
            <a:chOff x="0" y="0"/>
            <a:chExt cx="466344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6172" y="893063"/>
              <a:ext cx="3287267" cy="32918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959608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30548" y="132410"/>
            <a:ext cx="56635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ЛИФТЫ,</a:t>
            </a:r>
            <a:r>
              <a:rPr spc="-100" dirty="0"/>
              <a:t> </a:t>
            </a:r>
            <a:r>
              <a:rPr spc="-25" dirty="0"/>
              <a:t>ЭСКАЛАТОРЫ,</a:t>
            </a:r>
            <a:r>
              <a:rPr spc="-100" dirty="0"/>
              <a:t> </a:t>
            </a:r>
            <a:r>
              <a:rPr spc="-25" dirty="0"/>
              <a:t>ТРАВОЛАТОРЫ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1353" y="119634"/>
            <a:ext cx="1370330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0">
              <a:lnSpc>
                <a:spcPct val="100000"/>
              </a:lnSpc>
              <a:spcBef>
                <a:spcPts val="100"/>
              </a:spcBef>
            </a:pPr>
            <a:r>
              <a:rPr sz="1400" b="0" spc="-5" dirty="0">
                <a:latin typeface="Calibri Light"/>
                <a:cs typeface="Calibri Light"/>
              </a:rPr>
              <a:t>Необходимо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пре</a:t>
            </a:r>
            <a:r>
              <a:rPr sz="1400" b="0" spc="5" dirty="0">
                <a:latin typeface="Calibri Light"/>
                <a:cs typeface="Calibri Light"/>
              </a:rPr>
              <a:t>д</a:t>
            </a:r>
            <a:r>
              <a:rPr sz="1400" b="0" dirty="0">
                <a:latin typeface="Calibri Light"/>
                <a:cs typeface="Calibri Light"/>
              </a:rPr>
              <a:t>у</a:t>
            </a:r>
            <a:r>
              <a:rPr sz="1400" b="0" spc="-5" dirty="0">
                <a:latin typeface="Calibri Light"/>
                <a:cs typeface="Calibri Light"/>
              </a:rPr>
              <a:t>с</a:t>
            </a:r>
            <a:r>
              <a:rPr sz="1400" b="0" dirty="0">
                <a:latin typeface="Calibri Light"/>
                <a:cs typeface="Calibri Light"/>
              </a:rPr>
              <a:t>мат</a:t>
            </a:r>
            <a:r>
              <a:rPr sz="1400" b="0" spc="-15" dirty="0">
                <a:latin typeface="Calibri Light"/>
                <a:cs typeface="Calibri Light"/>
              </a:rPr>
              <a:t>р</a:t>
            </a:r>
            <a:r>
              <a:rPr sz="1400" b="0" spc="-5" dirty="0">
                <a:latin typeface="Calibri Light"/>
                <a:cs typeface="Calibri Light"/>
              </a:rPr>
              <a:t>ива</a:t>
            </a:r>
            <a:r>
              <a:rPr sz="1400" b="0" spc="-10" dirty="0">
                <a:latin typeface="Calibri Light"/>
                <a:cs typeface="Calibri Light"/>
              </a:rPr>
              <a:t>т</a:t>
            </a:r>
            <a:r>
              <a:rPr sz="1400" b="0" dirty="0">
                <a:latin typeface="Calibri Light"/>
                <a:cs typeface="Calibri Light"/>
              </a:rPr>
              <a:t>ь  </a:t>
            </a:r>
            <a:r>
              <a:rPr sz="1400" b="0" spc="-5" dirty="0">
                <a:latin typeface="Calibri Light"/>
                <a:cs typeface="Calibri Light"/>
              </a:rPr>
              <a:t>оборудование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эскалаторов </a:t>
            </a:r>
            <a:r>
              <a:rPr sz="1400" b="0" dirty="0">
                <a:latin typeface="Calibri Light"/>
                <a:cs typeface="Calibri Light"/>
              </a:rPr>
              <a:t>и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траволаторов</a:t>
            </a:r>
            <a:endParaRPr sz="14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0" spc="-5" dirty="0">
                <a:latin typeface="Calibri Light"/>
                <a:cs typeface="Calibri Light"/>
              </a:rPr>
              <a:t>речевыми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инфо</a:t>
            </a:r>
            <a:r>
              <a:rPr sz="1400" b="0" dirty="0">
                <a:latin typeface="Calibri Light"/>
                <a:cs typeface="Calibri Light"/>
              </a:rPr>
              <a:t>р</a:t>
            </a:r>
            <a:r>
              <a:rPr sz="1400" b="0" spc="-5" dirty="0">
                <a:latin typeface="Calibri Light"/>
                <a:cs typeface="Calibri Light"/>
              </a:rPr>
              <a:t>маторам</a:t>
            </a:r>
            <a:r>
              <a:rPr sz="1400" b="0" dirty="0">
                <a:latin typeface="Calibri Light"/>
                <a:cs typeface="Calibri Light"/>
              </a:rPr>
              <a:t>и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с  </a:t>
            </a:r>
            <a:r>
              <a:rPr sz="1400" b="0" spc="-5" dirty="0">
                <a:latin typeface="Calibri Light"/>
                <a:cs typeface="Calibri Light"/>
              </a:rPr>
              <a:t>дистанционным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управлением.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0707" y="893063"/>
            <a:ext cx="3756659" cy="211531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Входы</a:t>
            </a:r>
            <a:r>
              <a:rPr spc="-25" dirty="0"/>
              <a:t> </a:t>
            </a:r>
            <a:r>
              <a:rPr dirty="0"/>
              <a:t>в</a:t>
            </a:r>
            <a:r>
              <a:rPr spc="10" dirty="0"/>
              <a:t> </a:t>
            </a:r>
            <a:r>
              <a:rPr spc="-5" dirty="0"/>
              <a:t>лифты</a:t>
            </a:r>
            <a:r>
              <a:rPr spc="-10" dirty="0"/>
              <a:t> </a:t>
            </a:r>
            <a:r>
              <a:rPr dirty="0"/>
              <a:t>на </a:t>
            </a:r>
            <a:r>
              <a:rPr spc="-5" dirty="0"/>
              <a:t>каждом</a:t>
            </a:r>
            <a:r>
              <a:rPr spc="-20" dirty="0"/>
              <a:t> </a:t>
            </a:r>
            <a:r>
              <a:rPr spc="-5" dirty="0"/>
              <a:t>этаже </a:t>
            </a:r>
            <a:r>
              <a:rPr dirty="0"/>
              <a:t>должны</a:t>
            </a:r>
            <a:r>
              <a:rPr spc="-35" dirty="0"/>
              <a:t> </a:t>
            </a:r>
            <a:r>
              <a:rPr spc="-5" dirty="0"/>
              <a:t>быть</a:t>
            </a:r>
            <a:r>
              <a:rPr spc="-10" dirty="0"/>
              <a:t> </a:t>
            </a:r>
            <a:r>
              <a:rPr spc="-5" dirty="0"/>
              <a:t>оборудованы</a:t>
            </a:r>
            <a:r>
              <a:rPr spc="-35" dirty="0"/>
              <a:t> </a:t>
            </a:r>
            <a:r>
              <a:rPr spc="-5" dirty="0"/>
              <a:t>речевыми</a:t>
            </a:r>
            <a:r>
              <a:rPr spc="-25" dirty="0"/>
              <a:t> </a:t>
            </a:r>
            <a:r>
              <a:rPr dirty="0"/>
              <a:t>(звуковыми)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электронными</a:t>
            </a:r>
            <a:r>
              <a:rPr spc="-20" dirty="0"/>
              <a:t> </a:t>
            </a:r>
            <a:r>
              <a:rPr spc="-5" dirty="0"/>
              <a:t>информаторами</a:t>
            </a:r>
            <a:r>
              <a:rPr spc="-20" dirty="0"/>
              <a:t> </a:t>
            </a:r>
            <a:r>
              <a:rPr dirty="0"/>
              <a:t>с</a:t>
            </a:r>
            <a:r>
              <a:rPr spc="20" dirty="0"/>
              <a:t> </a:t>
            </a:r>
            <a:r>
              <a:rPr spc="-5" dirty="0"/>
              <a:t>дистанционным</a:t>
            </a:r>
            <a:r>
              <a:rPr spc="-15" dirty="0"/>
              <a:t> </a:t>
            </a:r>
            <a:r>
              <a:rPr dirty="0"/>
              <a:t>управлением,</a:t>
            </a:r>
            <a:r>
              <a:rPr spc="-25" dirty="0"/>
              <a:t> </a:t>
            </a:r>
            <a:r>
              <a:rPr spc="-5" dirty="0"/>
              <a:t>расположенными</a:t>
            </a:r>
            <a:r>
              <a:rPr spc="-15" dirty="0"/>
              <a:t> </a:t>
            </a:r>
            <a:r>
              <a:rPr spc="-5" dirty="0"/>
              <a:t>по</a:t>
            </a:r>
          </a:p>
          <a:p>
            <a:pPr marL="12700" marR="39370">
              <a:lnSpc>
                <a:spcPct val="100000"/>
              </a:lnSpc>
            </a:pPr>
            <a:r>
              <a:rPr dirty="0"/>
              <a:t>вертикальной</a:t>
            </a:r>
            <a:r>
              <a:rPr spc="-30" dirty="0"/>
              <a:t> </a:t>
            </a:r>
            <a:r>
              <a:rPr spc="-5" dirty="0"/>
              <a:t>оси </a:t>
            </a:r>
            <a:r>
              <a:rPr dirty="0"/>
              <a:t>размещения</a:t>
            </a:r>
            <a:r>
              <a:rPr spc="-30" dirty="0"/>
              <a:t> </a:t>
            </a:r>
            <a:r>
              <a:rPr spc="-5" dirty="0"/>
              <a:t>кнопки</a:t>
            </a:r>
            <a:r>
              <a:rPr spc="-20" dirty="0"/>
              <a:t> </a:t>
            </a:r>
            <a:r>
              <a:rPr dirty="0"/>
              <a:t>вызова,</a:t>
            </a:r>
            <a:r>
              <a:rPr spc="-10" dirty="0"/>
              <a:t> </a:t>
            </a:r>
            <a:r>
              <a:rPr dirty="0"/>
              <a:t>а</a:t>
            </a:r>
            <a:r>
              <a:rPr spc="5" dirty="0"/>
              <a:t> </a:t>
            </a:r>
            <a:r>
              <a:rPr spc="-5" dirty="0"/>
              <a:t>также</a:t>
            </a:r>
            <a:r>
              <a:rPr spc="-30" dirty="0"/>
              <a:t> </a:t>
            </a:r>
            <a:r>
              <a:rPr dirty="0"/>
              <a:t>на</a:t>
            </a:r>
            <a:r>
              <a:rPr spc="-5" dirty="0"/>
              <a:t> </a:t>
            </a:r>
            <a:r>
              <a:rPr dirty="0"/>
              <a:t>высоте</a:t>
            </a:r>
            <a:r>
              <a:rPr spc="-20" dirty="0"/>
              <a:t> </a:t>
            </a:r>
            <a:r>
              <a:rPr dirty="0"/>
              <a:t>1,5</a:t>
            </a:r>
            <a:r>
              <a:rPr spc="-10" dirty="0"/>
              <a:t> </a:t>
            </a:r>
            <a:r>
              <a:rPr dirty="0"/>
              <a:t>м</a:t>
            </a:r>
            <a:r>
              <a:rPr spc="5" dirty="0"/>
              <a:t> </a:t>
            </a:r>
            <a:r>
              <a:rPr dirty="0"/>
              <a:t>справа</a:t>
            </a:r>
            <a:r>
              <a:rPr spc="-20" dirty="0"/>
              <a:t> </a:t>
            </a:r>
            <a:r>
              <a:rPr dirty="0"/>
              <a:t>(слева)</a:t>
            </a:r>
            <a:r>
              <a:rPr spc="-25" dirty="0"/>
              <a:t> </a:t>
            </a:r>
            <a:r>
              <a:rPr spc="-5" dirty="0"/>
              <a:t>от</a:t>
            </a:r>
            <a:r>
              <a:rPr spc="-20" dirty="0"/>
              <a:t> </a:t>
            </a:r>
            <a:r>
              <a:rPr dirty="0"/>
              <a:t>входа </a:t>
            </a:r>
            <a:r>
              <a:rPr spc="-300" dirty="0"/>
              <a:t> </a:t>
            </a:r>
            <a:r>
              <a:rPr dirty="0"/>
              <a:t>в</a:t>
            </a:r>
            <a:r>
              <a:rPr spc="-5" dirty="0"/>
              <a:t> лифт,</a:t>
            </a:r>
            <a:r>
              <a:rPr spc="-10" dirty="0"/>
              <a:t> </a:t>
            </a:r>
            <a:r>
              <a:rPr dirty="0"/>
              <a:t>на </a:t>
            </a:r>
            <a:r>
              <a:rPr spc="-5" dirty="0"/>
              <a:t>стене</a:t>
            </a:r>
            <a:r>
              <a:rPr spc="-35" dirty="0"/>
              <a:t> </a:t>
            </a:r>
            <a:r>
              <a:rPr dirty="0"/>
              <a:t>размещают</a:t>
            </a:r>
            <a:r>
              <a:rPr spc="-30" dirty="0"/>
              <a:t> </a:t>
            </a:r>
            <a:r>
              <a:rPr dirty="0"/>
              <a:t>выделенные</a:t>
            </a:r>
            <a:r>
              <a:rPr spc="-45" dirty="0"/>
              <a:t> </a:t>
            </a:r>
            <a:r>
              <a:rPr spc="-5" dirty="0"/>
              <a:t>цветом</a:t>
            </a:r>
            <a:r>
              <a:rPr spc="-20" dirty="0"/>
              <a:t> </a:t>
            </a:r>
            <a:r>
              <a:rPr spc="-5" dirty="0"/>
              <a:t>обозначения</a:t>
            </a:r>
            <a:r>
              <a:rPr spc="-25" dirty="0"/>
              <a:t> </a:t>
            </a:r>
            <a:r>
              <a:rPr dirty="0"/>
              <a:t>номера</a:t>
            </a:r>
            <a:r>
              <a:rPr spc="-25" dirty="0"/>
              <a:t> </a:t>
            </a:r>
            <a:r>
              <a:rPr spc="-5" dirty="0"/>
              <a:t>этажа,</a:t>
            </a:r>
            <a:r>
              <a:rPr spc="-20" dirty="0"/>
              <a:t> </a:t>
            </a:r>
            <a:r>
              <a:rPr spc="-5" dirty="0"/>
              <a:t>выполненные</a:t>
            </a:r>
          </a:p>
          <a:p>
            <a:pPr marL="12700">
              <a:lnSpc>
                <a:spcPct val="100000"/>
              </a:lnSpc>
            </a:pPr>
            <a:r>
              <a:rPr dirty="0"/>
              <a:t>рельефными</a:t>
            </a:r>
            <a:r>
              <a:rPr spc="-45" dirty="0"/>
              <a:t> </a:t>
            </a:r>
            <a:r>
              <a:rPr spc="-5" dirty="0"/>
              <a:t>арабскими</a:t>
            </a:r>
            <a:r>
              <a:rPr spc="15" dirty="0"/>
              <a:t> </a:t>
            </a:r>
            <a:r>
              <a:rPr spc="-5" dirty="0"/>
              <a:t>цифрами</a:t>
            </a:r>
            <a:r>
              <a:rPr spc="10" dirty="0"/>
              <a:t> </a:t>
            </a:r>
            <a:r>
              <a:rPr dirty="0"/>
              <a:t>и</a:t>
            </a:r>
            <a:r>
              <a:rPr spc="-10" dirty="0"/>
              <a:t> </a:t>
            </a:r>
            <a:r>
              <a:rPr dirty="0"/>
              <a:t>шрифтом</a:t>
            </a:r>
            <a:r>
              <a:rPr spc="-5" dirty="0"/>
              <a:t> </a:t>
            </a:r>
            <a:r>
              <a:rPr dirty="0"/>
              <a:t>Брайля.</a:t>
            </a:r>
          </a:p>
          <a:p>
            <a:pPr marL="12700" marR="5080">
              <a:lnSpc>
                <a:spcPct val="100000"/>
              </a:lnSpc>
            </a:pPr>
            <a:r>
              <a:rPr spc="-5" dirty="0"/>
              <a:t>Под кнопкой </a:t>
            </a:r>
            <a:r>
              <a:rPr dirty="0"/>
              <a:t>вызова на </a:t>
            </a:r>
            <a:r>
              <a:rPr spc="-5" dirty="0"/>
              <a:t>полу устанавливаются предупредительные дискретные </a:t>
            </a:r>
            <a:r>
              <a:rPr dirty="0"/>
              <a:t>элементы – </a:t>
            </a:r>
            <a:r>
              <a:rPr spc="5" dirty="0"/>
              <a:t> </a:t>
            </a:r>
            <a:r>
              <a:rPr dirty="0"/>
              <a:t>квадрат с размером </a:t>
            </a:r>
            <a:r>
              <a:rPr spc="-5" dirty="0"/>
              <a:t>стороны </a:t>
            </a:r>
            <a:r>
              <a:rPr dirty="0"/>
              <a:t>не менее </a:t>
            </a:r>
            <a:r>
              <a:rPr spc="-5" dirty="0"/>
              <a:t>500 </a:t>
            </a:r>
            <a:r>
              <a:rPr dirty="0"/>
              <a:t>мм. </a:t>
            </a:r>
            <a:r>
              <a:rPr spc="-5" dirty="0"/>
              <a:t>Кнопки </a:t>
            </a:r>
            <a:r>
              <a:rPr dirty="0"/>
              <a:t>вызова и </a:t>
            </a:r>
            <a:r>
              <a:rPr spc="-5" dirty="0"/>
              <a:t>управления движением лифта </a:t>
            </a:r>
            <a:r>
              <a:rPr spc="-305" dirty="0"/>
              <a:t> </a:t>
            </a:r>
            <a:r>
              <a:rPr dirty="0"/>
              <a:t>должны</a:t>
            </a:r>
            <a:r>
              <a:rPr spc="-40" dirty="0"/>
              <a:t> </a:t>
            </a:r>
            <a:r>
              <a:rPr spc="-5" dirty="0"/>
              <a:t>быть </a:t>
            </a:r>
            <a:r>
              <a:rPr dirty="0"/>
              <a:t>выделены</a:t>
            </a:r>
            <a:r>
              <a:rPr spc="-25" dirty="0"/>
              <a:t> </a:t>
            </a:r>
            <a:r>
              <a:rPr spc="-5" dirty="0"/>
              <a:t>цветом</a:t>
            </a:r>
            <a:r>
              <a:rPr spc="-25" dirty="0"/>
              <a:t> </a:t>
            </a:r>
            <a:r>
              <a:rPr dirty="0"/>
              <a:t>и</a:t>
            </a:r>
            <a:r>
              <a:rPr spc="-5" dirty="0"/>
              <a:t> промаркированы</a:t>
            </a:r>
            <a:r>
              <a:rPr spc="-30" dirty="0"/>
              <a:t> </a:t>
            </a:r>
            <a:r>
              <a:rPr spc="-5" dirty="0"/>
              <a:t>рельефными</a:t>
            </a:r>
            <a:r>
              <a:rPr spc="-25" dirty="0"/>
              <a:t> </a:t>
            </a:r>
            <a:r>
              <a:rPr spc="-5" dirty="0"/>
              <a:t>арабскими</a:t>
            </a:r>
            <a:r>
              <a:rPr spc="5" dirty="0"/>
              <a:t> </a:t>
            </a:r>
            <a:r>
              <a:rPr spc="-5" dirty="0"/>
              <a:t>цифрами</a:t>
            </a:r>
            <a:r>
              <a:rPr spc="-10" dirty="0"/>
              <a:t> </a:t>
            </a:r>
            <a:r>
              <a:rPr dirty="0"/>
              <a:t>и</a:t>
            </a:r>
          </a:p>
          <a:p>
            <a:pPr marL="12700" marR="107314">
              <a:lnSpc>
                <a:spcPct val="100000"/>
              </a:lnSpc>
              <a:spcBef>
                <a:spcPts val="5"/>
              </a:spcBef>
            </a:pPr>
            <a:r>
              <a:rPr dirty="0"/>
              <a:t>шрифтом Брайля с </a:t>
            </a:r>
            <a:r>
              <a:rPr spc="-5" dirty="0"/>
              <a:t>указанием </a:t>
            </a:r>
            <a:r>
              <a:rPr dirty="0"/>
              <a:t>номеров </a:t>
            </a:r>
            <a:r>
              <a:rPr spc="-5" dirty="0"/>
              <a:t>этажей, </a:t>
            </a:r>
            <a:r>
              <a:rPr dirty="0"/>
              <a:t>а </a:t>
            </a:r>
            <a:r>
              <a:rPr spc="-5" dirty="0"/>
              <a:t>также другой необходимой информации </a:t>
            </a:r>
            <a:r>
              <a:rPr dirty="0"/>
              <a:t>(на </a:t>
            </a:r>
            <a:r>
              <a:rPr spc="-305" dirty="0"/>
              <a:t> </a:t>
            </a:r>
            <a:r>
              <a:rPr spc="-5" dirty="0"/>
              <a:t>кнопках или </a:t>
            </a:r>
            <a:r>
              <a:rPr dirty="0"/>
              <a:t>над ними). </a:t>
            </a:r>
            <a:r>
              <a:rPr spc="-5" dirty="0"/>
              <a:t>Следует предусматривать автоматическое звуковое </a:t>
            </a:r>
            <a:r>
              <a:rPr dirty="0"/>
              <a:t>и визуальное </a:t>
            </a:r>
            <a:r>
              <a:rPr spc="5" dirty="0"/>
              <a:t> </a:t>
            </a:r>
            <a:r>
              <a:rPr spc="-5" dirty="0"/>
              <a:t>оповещение</a:t>
            </a:r>
            <a:r>
              <a:rPr spc="-40" dirty="0"/>
              <a:t> </a:t>
            </a:r>
            <a:r>
              <a:rPr dirty="0"/>
              <a:t>о</a:t>
            </a:r>
            <a:r>
              <a:rPr spc="-20" dirty="0"/>
              <a:t> </a:t>
            </a:r>
            <a:r>
              <a:rPr dirty="0"/>
              <a:t>номере</a:t>
            </a:r>
            <a:r>
              <a:rPr spc="-40" dirty="0"/>
              <a:t> </a:t>
            </a:r>
            <a:r>
              <a:rPr spc="-5" dirty="0"/>
              <a:t>этажа,</a:t>
            </a:r>
            <a:r>
              <a:rPr spc="-15" dirty="0"/>
              <a:t> </a:t>
            </a:r>
            <a:r>
              <a:rPr dirty="0"/>
              <a:t>на</a:t>
            </a:r>
            <a:r>
              <a:rPr spc="-20" dirty="0"/>
              <a:t> </a:t>
            </a:r>
            <a:r>
              <a:rPr spc="-5" dirty="0"/>
              <a:t>котором</a:t>
            </a:r>
            <a:r>
              <a:rPr spc="-30" dirty="0"/>
              <a:t> </a:t>
            </a:r>
            <a:r>
              <a:rPr spc="-5" dirty="0"/>
              <a:t>останавливается</a:t>
            </a:r>
            <a:r>
              <a:rPr spc="-15" dirty="0"/>
              <a:t> </a:t>
            </a:r>
            <a:r>
              <a:rPr spc="-5" dirty="0"/>
              <a:t>лифт.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Расположенный</a:t>
            </a:r>
            <a:r>
              <a:rPr spc="-20" dirty="0"/>
              <a:t> </a:t>
            </a:r>
            <a:r>
              <a:rPr dirty="0"/>
              <a:t>в</a:t>
            </a:r>
            <a:r>
              <a:rPr spc="5" dirty="0"/>
              <a:t> </a:t>
            </a:r>
            <a:r>
              <a:rPr spc="-5" dirty="0"/>
              <a:t>кабине</a:t>
            </a:r>
            <a:r>
              <a:rPr spc="10" dirty="0"/>
              <a:t> </a:t>
            </a:r>
            <a:r>
              <a:rPr spc="-5" dirty="0"/>
              <a:t>аппарат</a:t>
            </a:r>
            <a:r>
              <a:rPr spc="-10" dirty="0"/>
              <a:t> </a:t>
            </a:r>
            <a:r>
              <a:rPr spc="-5" dirty="0"/>
              <a:t>двухсторонней</a:t>
            </a:r>
            <a:r>
              <a:rPr spc="-35" dirty="0"/>
              <a:t> </a:t>
            </a:r>
            <a:r>
              <a:rPr spc="-5" dirty="0"/>
              <a:t>переговорной</a:t>
            </a:r>
            <a:r>
              <a:rPr spc="-35" dirty="0"/>
              <a:t> </a:t>
            </a:r>
            <a:r>
              <a:rPr spc="-5" dirty="0"/>
              <a:t>связи</a:t>
            </a:r>
            <a:r>
              <a:rPr spc="15" dirty="0"/>
              <a:t> </a:t>
            </a:r>
            <a:r>
              <a:rPr dirty="0"/>
              <a:t>с</a:t>
            </a:r>
            <a:r>
              <a:rPr spc="15" dirty="0"/>
              <a:t> </a:t>
            </a:r>
            <a:r>
              <a:rPr spc="-5" dirty="0"/>
              <a:t>диспетчерским</a:t>
            </a:r>
          </a:p>
          <a:p>
            <a:pPr marL="12700" marR="119380">
              <a:lnSpc>
                <a:spcPct val="100000"/>
              </a:lnSpc>
            </a:pPr>
            <a:r>
              <a:rPr spc="-5" dirty="0"/>
              <a:t>пунктом </a:t>
            </a:r>
            <a:r>
              <a:rPr dirty="0"/>
              <a:t>должен </a:t>
            </a:r>
            <a:r>
              <a:rPr spc="-5" dirty="0"/>
              <a:t>быть </a:t>
            </a:r>
            <a:r>
              <a:rPr dirty="0"/>
              <a:t>промаркирован шрифтом Брайля и </a:t>
            </a:r>
            <a:r>
              <a:rPr spc="-5" dirty="0"/>
              <a:t>снабжен устройством </a:t>
            </a:r>
            <a:r>
              <a:rPr dirty="0"/>
              <a:t>для </a:t>
            </a:r>
            <a:r>
              <a:rPr spc="-5" dirty="0"/>
              <a:t>усиления </a:t>
            </a:r>
            <a:r>
              <a:rPr spc="-305" dirty="0"/>
              <a:t> </a:t>
            </a:r>
            <a:r>
              <a:rPr spc="-5" dirty="0"/>
              <a:t>звука,</a:t>
            </a:r>
            <a:r>
              <a:rPr spc="-20" dirty="0"/>
              <a:t> </a:t>
            </a:r>
            <a:r>
              <a:rPr dirty="0"/>
              <a:t>а</a:t>
            </a:r>
            <a:r>
              <a:rPr spc="-5" dirty="0"/>
              <a:t> при</a:t>
            </a:r>
            <a:r>
              <a:rPr spc="-20" dirty="0"/>
              <a:t> </a:t>
            </a:r>
            <a:r>
              <a:rPr spc="-5" dirty="0"/>
              <a:t>необходимости</a:t>
            </a:r>
            <a:r>
              <a:rPr spc="-15" dirty="0"/>
              <a:t> </a:t>
            </a:r>
            <a:r>
              <a:rPr dirty="0"/>
              <a:t>—</a:t>
            </a:r>
            <a:r>
              <a:rPr spc="-15" dirty="0"/>
              <a:t> </a:t>
            </a:r>
            <a:r>
              <a:rPr spc="-5" dirty="0"/>
              <a:t>устройством</a:t>
            </a:r>
            <a:r>
              <a:rPr spc="-30" dirty="0"/>
              <a:t> </a:t>
            </a:r>
            <a:r>
              <a:rPr dirty="0"/>
              <a:t>для</a:t>
            </a:r>
            <a:r>
              <a:rPr spc="-15" dirty="0"/>
              <a:t> </a:t>
            </a:r>
            <a:r>
              <a:rPr spc="-5" dirty="0"/>
              <a:t>получения</a:t>
            </a:r>
            <a:r>
              <a:rPr spc="-25" dirty="0"/>
              <a:t> </a:t>
            </a:r>
            <a:r>
              <a:rPr spc="-5" dirty="0"/>
              <a:t>синхронной</a:t>
            </a:r>
            <a:r>
              <a:rPr spc="-30" dirty="0"/>
              <a:t> </a:t>
            </a:r>
            <a:r>
              <a:rPr dirty="0"/>
              <a:t>визуальной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679950" y="6248806"/>
            <a:ext cx="10350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-5" dirty="0">
                <a:latin typeface="Calibri Light"/>
                <a:cs typeface="Calibri Light"/>
              </a:rPr>
              <a:t>информации.</a:t>
            </a:r>
            <a:endParaRPr sz="1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0444" y="580644"/>
            <a:ext cx="2249424" cy="27553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3172" y="132410"/>
            <a:ext cx="3295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ТУАЛЕТНАЯ</a:t>
            </a:r>
            <a:r>
              <a:rPr spc="-85" dirty="0"/>
              <a:t> </a:t>
            </a:r>
            <a:r>
              <a:rPr spc="-30" dirty="0"/>
              <a:t>КОМНАТА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959608" cy="68579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4810" y="185750"/>
            <a:ext cx="1522095" cy="5148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0" spc="-5" dirty="0">
                <a:latin typeface="Calibri Light"/>
                <a:cs typeface="Calibri Light"/>
              </a:rPr>
              <a:t>Вход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в</a:t>
            </a:r>
            <a:r>
              <a:rPr sz="1400" b="0" spc="-1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уборные,</a:t>
            </a:r>
            <a:endParaRPr sz="1400">
              <a:latin typeface="Calibri Light"/>
              <a:cs typeface="Calibri Light"/>
            </a:endParaRPr>
          </a:p>
          <a:p>
            <a:pPr marL="12700" marR="6985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адаптированные к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возможнос</a:t>
            </a:r>
            <a:r>
              <a:rPr sz="1400" b="0" spc="-5" dirty="0">
                <a:latin typeface="Calibri Light"/>
                <a:cs typeface="Calibri Light"/>
              </a:rPr>
              <a:t>тя</a:t>
            </a:r>
            <a:r>
              <a:rPr sz="1400" b="0" dirty="0">
                <a:latin typeface="Calibri Light"/>
                <a:cs typeface="Calibri Light"/>
              </a:rPr>
              <a:t>м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Ф</a:t>
            </a:r>
            <a:r>
              <a:rPr sz="1400" b="0" spc="5" dirty="0">
                <a:latin typeface="Calibri Light"/>
                <a:cs typeface="Calibri Light"/>
              </a:rPr>
              <a:t>О</a:t>
            </a:r>
            <a:r>
              <a:rPr sz="1400" b="0" dirty="0">
                <a:latin typeface="Calibri Light"/>
                <a:cs typeface="Calibri Light"/>
              </a:rPr>
              <a:t>Л  </a:t>
            </a:r>
            <a:r>
              <a:rPr sz="1400" b="0" spc="-5" dirty="0">
                <a:latin typeface="Calibri Light"/>
                <a:cs typeface="Calibri Light"/>
              </a:rPr>
              <a:t>оборудуются</a:t>
            </a:r>
            <a:endParaRPr sz="1400">
              <a:latin typeface="Calibri Light"/>
              <a:cs typeface="Calibri Light"/>
            </a:endParaRPr>
          </a:p>
          <a:p>
            <a:pPr marL="12700" marR="35687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универсальн</a:t>
            </a:r>
            <a:r>
              <a:rPr sz="1400" b="0" spc="-15" dirty="0">
                <a:latin typeface="Calibri Light"/>
                <a:cs typeface="Calibri Light"/>
              </a:rPr>
              <a:t>о</a:t>
            </a:r>
            <a:r>
              <a:rPr sz="1400" b="0" dirty="0">
                <a:latin typeface="Calibri Light"/>
                <a:cs typeface="Calibri Light"/>
              </a:rPr>
              <a:t>й  </a:t>
            </a:r>
            <a:r>
              <a:rPr sz="1400" b="0" spc="-5" dirty="0">
                <a:latin typeface="Calibri Light"/>
                <a:cs typeface="Calibri Light"/>
              </a:rPr>
              <a:t>табличкой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со</a:t>
            </a:r>
            <a:endParaRPr sz="1400">
              <a:latin typeface="Calibri Light"/>
              <a:cs typeface="Calibri Light"/>
            </a:endParaRPr>
          </a:p>
          <a:p>
            <a:pPr marL="12700" marR="5588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шрифтом Брайля;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тактильной схемой </a:t>
            </a:r>
            <a:r>
              <a:rPr sz="1400" b="0" spc="-30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расположения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объектов внутри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туа</a:t>
            </a:r>
            <a:r>
              <a:rPr sz="1400" b="0" dirty="0">
                <a:latin typeface="Calibri Light"/>
                <a:cs typeface="Calibri Light"/>
              </a:rPr>
              <a:t>л</a:t>
            </a:r>
            <a:r>
              <a:rPr sz="1400" b="0" spc="-5" dirty="0">
                <a:latin typeface="Calibri Light"/>
                <a:cs typeface="Calibri Light"/>
              </a:rPr>
              <a:t>етн</a:t>
            </a:r>
            <a:r>
              <a:rPr sz="1400" b="0" spc="-10" dirty="0">
                <a:latin typeface="Calibri Light"/>
                <a:cs typeface="Calibri Light"/>
              </a:rPr>
              <a:t>о</a:t>
            </a:r>
            <a:r>
              <a:rPr sz="1400" b="0" dirty="0">
                <a:latin typeface="Calibri Light"/>
                <a:cs typeface="Calibri Light"/>
              </a:rPr>
              <a:t>й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комнаты  </a:t>
            </a:r>
            <a:r>
              <a:rPr sz="1400" b="0" dirty="0">
                <a:latin typeface="Calibri Light"/>
                <a:cs typeface="Calibri Light"/>
              </a:rPr>
              <a:t>(схема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0" dirty="0">
                <a:latin typeface="Calibri Light"/>
                <a:cs typeface="Calibri Light"/>
              </a:rPr>
              <a:t>располагается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рядом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с</a:t>
            </a:r>
            <a:endParaRPr sz="1400">
              <a:latin typeface="Calibri Light"/>
              <a:cs typeface="Calibri Light"/>
            </a:endParaRPr>
          </a:p>
          <a:p>
            <a:pPr marL="12700" marR="35687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универсальн</a:t>
            </a:r>
            <a:r>
              <a:rPr sz="1400" b="0" spc="-15" dirty="0">
                <a:latin typeface="Calibri Light"/>
                <a:cs typeface="Calibri Light"/>
              </a:rPr>
              <a:t>о</a:t>
            </a:r>
            <a:r>
              <a:rPr sz="1400" b="0" dirty="0">
                <a:latin typeface="Calibri Light"/>
                <a:cs typeface="Calibri Light"/>
              </a:rPr>
              <a:t>й  </a:t>
            </a:r>
            <a:r>
              <a:rPr sz="1400" b="0" spc="-5" dirty="0">
                <a:latin typeface="Calibri Light"/>
                <a:cs typeface="Calibri Light"/>
              </a:rPr>
              <a:t>табличкой),</a:t>
            </a:r>
            <a:endParaRPr sz="1400">
              <a:latin typeface="Calibri Light"/>
              <a:cs typeface="Calibri Light"/>
            </a:endParaRPr>
          </a:p>
          <a:p>
            <a:pPr marL="12700" marR="7493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реч</a:t>
            </a:r>
            <a:r>
              <a:rPr sz="1400" b="0" spc="-5" dirty="0">
                <a:latin typeface="Calibri Light"/>
                <a:cs typeface="Calibri Light"/>
              </a:rPr>
              <a:t>евы</a:t>
            </a:r>
            <a:r>
              <a:rPr sz="1400" b="0" dirty="0">
                <a:latin typeface="Calibri Light"/>
                <a:cs typeface="Calibri Light"/>
              </a:rPr>
              <a:t>м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звуковым  информатором </a:t>
            </a:r>
            <a:r>
              <a:rPr sz="1400" b="0" dirty="0">
                <a:latin typeface="Calibri Light"/>
                <a:cs typeface="Calibri Light"/>
              </a:rPr>
              <a:t>с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дистанционным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управлением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и</a:t>
            </a:r>
            <a:endParaRPr sz="14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0" spc="-5" dirty="0">
                <a:latin typeface="Calibri Light"/>
                <a:cs typeface="Calibri Light"/>
              </a:rPr>
              <a:t>при необходимости </a:t>
            </a:r>
            <a:r>
              <a:rPr sz="1400" b="0" spc="-3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системой звуковой </a:t>
            </a:r>
            <a:r>
              <a:rPr sz="1400" b="0" dirty="0">
                <a:latin typeface="Calibri Light"/>
                <a:cs typeface="Calibri Light"/>
              </a:rPr>
              <a:t> навигации в </a:t>
            </a:r>
            <a:r>
              <a:rPr sz="1400" b="0" spc="-5" dirty="0">
                <a:latin typeface="Calibri Light"/>
                <a:cs typeface="Calibri Light"/>
              </a:rPr>
              <a:t>малом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пространстве.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2660" y="3511296"/>
            <a:ext cx="3438144" cy="24323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99988" y="1143000"/>
            <a:ext cx="4924044" cy="482498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59607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31638" y="292735"/>
            <a:ext cx="29667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ЦВЕТНЫЕ</a:t>
            </a:r>
            <a:r>
              <a:rPr spc="-135" dirty="0"/>
              <a:t> </a:t>
            </a:r>
            <a:r>
              <a:rPr spc="-25" dirty="0"/>
              <a:t>МАРКЕРЫ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4810" y="185750"/>
            <a:ext cx="154305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0" spc="-5" dirty="0">
                <a:latin typeface="Calibri Light"/>
                <a:cs typeface="Calibri Light"/>
              </a:rPr>
              <a:t>Маркировка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полотен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прозра</a:t>
            </a:r>
            <a:r>
              <a:rPr sz="1400" b="0" dirty="0">
                <a:latin typeface="Calibri Light"/>
                <a:cs typeface="Calibri Light"/>
              </a:rPr>
              <a:t>ч</a:t>
            </a:r>
            <a:r>
              <a:rPr sz="1400" b="0" spc="-15" dirty="0">
                <a:latin typeface="Calibri Light"/>
                <a:cs typeface="Calibri Light"/>
              </a:rPr>
              <a:t>н</a:t>
            </a:r>
            <a:r>
              <a:rPr sz="1400" b="0" spc="-5" dirty="0">
                <a:latin typeface="Calibri Light"/>
                <a:cs typeface="Calibri Light"/>
              </a:rPr>
              <a:t>ы</a:t>
            </a:r>
            <a:r>
              <a:rPr sz="1400" b="0" dirty="0">
                <a:latin typeface="Calibri Light"/>
                <a:cs typeface="Calibri Light"/>
              </a:rPr>
              <a:t>х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две</a:t>
            </a:r>
            <a:r>
              <a:rPr sz="1400" b="0" dirty="0">
                <a:latin typeface="Calibri Light"/>
                <a:cs typeface="Calibri Light"/>
              </a:rPr>
              <a:t>р</a:t>
            </a:r>
            <a:r>
              <a:rPr sz="1400" b="0" spc="-5" dirty="0">
                <a:latin typeface="Calibri Light"/>
                <a:cs typeface="Calibri Light"/>
              </a:rPr>
              <a:t>е</a:t>
            </a:r>
            <a:r>
              <a:rPr sz="1400" b="0" spc="5" dirty="0">
                <a:latin typeface="Calibri Light"/>
                <a:cs typeface="Calibri Light"/>
              </a:rPr>
              <a:t>й</a:t>
            </a:r>
            <a:r>
              <a:rPr sz="1400" b="0" dirty="0">
                <a:latin typeface="Calibri Light"/>
                <a:cs typeface="Calibri Light"/>
              </a:rPr>
              <a:t>.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810" y="1039749"/>
            <a:ext cx="1512570" cy="237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35890">
              <a:lnSpc>
                <a:spcPct val="100000"/>
              </a:lnSpc>
              <a:spcBef>
                <a:spcPts val="105"/>
              </a:spcBef>
            </a:pPr>
            <a:r>
              <a:rPr sz="1400" b="0" spc="-5" dirty="0">
                <a:latin typeface="Calibri Light"/>
                <a:cs typeface="Calibri Light"/>
              </a:rPr>
              <a:t>Контраст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дверных </a:t>
            </a:r>
            <a:r>
              <a:rPr sz="1400" b="0" spc="-30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ручек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отношению</a:t>
            </a:r>
            <a:r>
              <a:rPr sz="1400" b="0" spc="-7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к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дверному</a:t>
            </a:r>
            <a:r>
              <a:rPr sz="1400" b="0" spc="-8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полотну.</a:t>
            </a:r>
            <a:endParaRPr sz="1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 Light"/>
              <a:cs typeface="Calibri Light"/>
            </a:endParaRPr>
          </a:p>
          <a:p>
            <a:pPr marL="12700" marR="370205">
              <a:lnSpc>
                <a:spcPct val="100000"/>
              </a:lnSpc>
              <a:spcBef>
                <a:spcPts val="5"/>
              </a:spcBef>
            </a:pPr>
            <a:r>
              <a:rPr sz="1400" b="0" spc="-5" dirty="0">
                <a:latin typeface="Calibri Light"/>
                <a:cs typeface="Calibri Light"/>
              </a:rPr>
              <a:t>Требование</a:t>
            </a:r>
            <a:r>
              <a:rPr sz="1400" b="0" spc="-7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по </a:t>
            </a:r>
            <a:r>
              <a:rPr sz="1400" b="0" spc="-30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контрасту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к</a:t>
            </a:r>
            <a:endParaRPr sz="14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универсальным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табличкам,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та</a:t>
            </a:r>
            <a:r>
              <a:rPr sz="1400" b="0" spc="-10" dirty="0">
                <a:latin typeface="Calibri Light"/>
                <a:cs typeface="Calibri Light"/>
              </a:rPr>
              <a:t>к</a:t>
            </a:r>
            <a:r>
              <a:rPr sz="1400" b="0" spc="-5" dirty="0">
                <a:latin typeface="Calibri Light"/>
                <a:cs typeface="Calibri Light"/>
              </a:rPr>
              <a:t>тильны</a:t>
            </a:r>
            <a:r>
              <a:rPr sz="1400" b="0" dirty="0">
                <a:latin typeface="Calibri Light"/>
                <a:cs typeface="Calibri Light"/>
              </a:rPr>
              <a:t>м</a:t>
            </a:r>
            <a:r>
              <a:rPr sz="1400" b="0" spc="-2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</a:t>
            </a:r>
            <a:r>
              <a:rPr sz="1400" b="0" dirty="0">
                <a:latin typeface="Calibri Light"/>
                <a:cs typeface="Calibri Light"/>
              </a:rPr>
              <a:t>х</a:t>
            </a:r>
            <a:r>
              <a:rPr sz="1400" b="0" spc="-5" dirty="0">
                <a:latin typeface="Calibri Light"/>
                <a:cs typeface="Calibri Light"/>
              </a:rPr>
              <a:t>е</a:t>
            </a:r>
            <a:r>
              <a:rPr sz="1400" b="0" dirty="0">
                <a:latin typeface="Calibri Light"/>
                <a:cs typeface="Calibri Light"/>
              </a:rPr>
              <a:t>мам  и</a:t>
            </a:r>
            <a:r>
              <a:rPr sz="1400" b="0" spc="-5" dirty="0">
                <a:latin typeface="Calibri Light"/>
                <a:cs typeface="Calibri Light"/>
              </a:rPr>
              <a:t> указателям.</a:t>
            </a:r>
            <a:endParaRPr sz="14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578607" y="1350263"/>
            <a:ext cx="9226550" cy="4297680"/>
            <a:chOff x="2578607" y="1350263"/>
            <a:chExt cx="9226550" cy="42976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2855" y="1394459"/>
              <a:ext cx="3432048" cy="42534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6295" y="1350263"/>
              <a:ext cx="2682240" cy="24505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8607" y="1350263"/>
              <a:ext cx="2645664" cy="42976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6295" y="3977640"/>
              <a:ext cx="2682240" cy="167030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3539" y="1891283"/>
            <a:ext cx="4035552" cy="32308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696970" marR="5080" indent="-2449830">
              <a:lnSpc>
                <a:spcPts val="3020"/>
              </a:lnSpc>
              <a:spcBef>
                <a:spcPts val="480"/>
              </a:spcBef>
              <a:tabLst>
                <a:tab pos="8290559" algn="l"/>
              </a:tabLst>
            </a:pPr>
            <a:r>
              <a:rPr spc="-25" dirty="0"/>
              <a:t>Основной</a:t>
            </a:r>
            <a:r>
              <a:rPr spc="-60" dirty="0"/>
              <a:t> </a:t>
            </a:r>
            <a:r>
              <a:rPr spc="-25" dirty="0"/>
              <a:t>принцип</a:t>
            </a:r>
            <a:r>
              <a:rPr spc="-60" dirty="0"/>
              <a:t> </a:t>
            </a:r>
            <a:r>
              <a:rPr spc="-20" dirty="0"/>
              <a:t>создания</a:t>
            </a:r>
            <a:r>
              <a:rPr spc="-60" dirty="0"/>
              <a:t> </a:t>
            </a:r>
            <a:r>
              <a:rPr spc="-20" dirty="0"/>
              <a:t>доступной</a:t>
            </a:r>
            <a:r>
              <a:rPr spc="-45" dirty="0"/>
              <a:t> </a:t>
            </a:r>
            <a:r>
              <a:rPr spc="-15" dirty="0"/>
              <a:t>среды	для</a:t>
            </a:r>
            <a:r>
              <a:rPr spc="-110" dirty="0"/>
              <a:t> </a:t>
            </a:r>
            <a:r>
              <a:rPr spc="-20" dirty="0"/>
              <a:t>людей</a:t>
            </a:r>
            <a:r>
              <a:rPr spc="-110" dirty="0"/>
              <a:t> </a:t>
            </a:r>
            <a:r>
              <a:rPr spc="-5" dirty="0"/>
              <a:t>с </a:t>
            </a:r>
            <a:r>
              <a:rPr spc="-620" dirty="0"/>
              <a:t> </a:t>
            </a:r>
            <a:r>
              <a:rPr spc="-25" dirty="0"/>
              <a:t>инвалидностью</a:t>
            </a:r>
            <a:r>
              <a:rPr spc="-80" dirty="0"/>
              <a:t> </a:t>
            </a:r>
            <a:r>
              <a:rPr spc="-5" dirty="0"/>
              <a:t>по</a:t>
            </a:r>
            <a:r>
              <a:rPr spc="-55" dirty="0"/>
              <a:t> </a:t>
            </a:r>
            <a:r>
              <a:rPr spc="-20" dirty="0"/>
              <a:t>зрению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959607" cy="68579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958585" y="1799082"/>
            <a:ext cx="593090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latin typeface="Calibri Light"/>
                <a:cs typeface="Calibri Light"/>
              </a:rPr>
              <a:t>П.5.5.СН: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При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проектировании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общедоступных открытых 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территорий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КАЖДЫЙ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элемент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пешеходных</a:t>
            </a:r>
            <a:r>
              <a:rPr sz="1800" b="0" spc="-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путей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движения, 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любую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совокупность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этих </a:t>
            </a:r>
            <a:r>
              <a:rPr sz="1800" b="0" spc="-10" dirty="0">
                <a:latin typeface="Calibri Light"/>
                <a:cs typeface="Calibri Light"/>
              </a:rPr>
              <a:t>элементов,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сеть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пешеходных</a:t>
            </a:r>
            <a:r>
              <a:rPr sz="1800" b="0" spc="-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путей </a:t>
            </a:r>
            <a:r>
              <a:rPr sz="1800" b="0" spc="-39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движения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</a:t>
            </a:r>
            <a:r>
              <a:rPr sz="1800" b="0" spc="-5" dirty="0">
                <a:latin typeface="Calibri Light"/>
                <a:cs typeface="Calibri Light"/>
              </a:rPr>
              <a:t> целом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следует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адаптировать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</a:t>
            </a:r>
            <a:r>
              <a:rPr sz="1800" b="0" spc="-5" dirty="0">
                <a:latin typeface="Calibri Light"/>
                <a:cs typeface="Calibri Light"/>
              </a:rPr>
              <a:t> возможностям 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ФОЛ.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Пешеходные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пути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движения,</a:t>
            </a:r>
            <a:r>
              <a:rPr sz="1800" b="0" dirty="0">
                <a:latin typeface="Calibri Light"/>
                <a:cs typeface="Calibri Light"/>
              </a:rPr>
              <a:t> а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также ВСЕ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10" dirty="0">
                <a:latin typeface="Calibri Light"/>
                <a:cs typeface="Calibri Light"/>
              </a:rPr>
              <a:t>элементы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и 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помехи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должны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быть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обозначены</a:t>
            </a:r>
            <a:r>
              <a:rPr sz="1800" b="0" spc="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средствами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визуальной, 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звуковой </a:t>
            </a:r>
            <a:r>
              <a:rPr sz="1800" b="0" dirty="0">
                <a:latin typeface="Calibri Light"/>
                <a:cs typeface="Calibri Light"/>
              </a:rPr>
              <a:t>и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тактильной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информации.</a:t>
            </a:r>
            <a:endParaRPr sz="1800">
              <a:latin typeface="Calibri Light"/>
              <a:cs typeface="Calibri Light"/>
            </a:endParaRPr>
          </a:p>
          <a:p>
            <a:pPr marL="12700" marR="60960">
              <a:lnSpc>
                <a:spcPct val="100000"/>
              </a:lnSpc>
            </a:pPr>
            <a:r>
              <a:rPr sz="1800" b="0" spc="-5" dirty="0">
                <a:latin typeface="Calibri Light"/>
                <a:cs typeface="Calibri Light"/>
              </a:rPr>
              <a:t>П.5.6.СН: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При </a:t>
            </a:r>
            <a:r>
              <a:rPr sz="1800" b="0" spc="-5" dirty="0">
                <a:latin typeface="Calibri Light"/>
                <a:cs typeface="Calibri Light"/>
              </a:rPr>
              <a:t>разработке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проектной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документации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ВСЕ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пути </a:t>
            </a:r>
            <a:r>
              <a:rPr sz="1800" b="0" spc="-39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движения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внутри </a:t>
            </a:r>
            <a:r>
              <a:rPr sz="1800" b="0" spc="-5" dirty="0">
                <a:latin typeface="Calibri Light"/>
                <a:cs typeface="Calibri Light"/>
              </a:rPr>
              <a:t>здания</a:t>
            </a:r>
            <a:r>
              <a:rPr sz="1800" b="0" spc="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следует адаптировать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к</a:t>
            </a:r>
            <a:endParaRPr sz="18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0" spc="-5" dirty="0">
                <a:latin typeface="Calibri Light"/>
                <a:cs typeface="Calibri Light"/>
              </a:rPr>
              <a:t>возможностям ФОЛ.</a:t>
            </a:r>
            <a:endParaRPr sz="1800">
              <a:latin typeface="Calibri Light"/>
              <a:cs typeface="Calibri Light"/>
            </a:endParaRPr>
          </a:p>
          <a:p>
            <a:pPr marL="12700" marR="51435">
              <a:lnSpc>
                <a:spcPct val="100000"/>
              </a:lnSpc>
            </a:pPr>
            <a:r>
              <a:rPr sz="1800" b="0" spc="-5" dirty="0">
                <a:latin typeface="Calibri Light"/>
                <a:cs typeface="Calibri Light"/>
              </a:rPr>
              <a:t>П.7.4.СН:</a:t>
            </a:r>
            <a:r>
              <a:rPr sz="1800" b="0" spc="-2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Все носители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информации</a:t>
            </a:r>
            <a:r>
              <a:rPr sz="1800" b="0" spc="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должны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составлять 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единую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логически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взаимосвязанную</a:t>
            </a:r>
            <a:r>
              <a:rPr sz="1800" b="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ориентировочную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сеть.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A8AD6B5-D23B-D74D-A20E-8A10ED0CE150}"/>
              </a:ext>
            </a:extLst>
          </p:cNvPr>
          <p:cNvSpPr/>
          <p:nvPr/>
        </p:nvSpPr>
        <p:spPr>
          <a:xfrm>
            <a:off x="609600" y="741485"/>
            <a:ext cx="1066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Пример создания</a:t>
            </a:r>
            <a:b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 доступной среды </a:t>
            </a:r>
            <a:b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8000" b="1" i="1">
                <a:solidFill>
                  <a:schemeClr val="accent2">
                    <a:lumMod val="50000"/>
                  </a:schemeClr>
                </a:solidFill>
              </a:rPr>
              <a:t>в жилом фонде</a:t>
            </a: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sz="8000" b="1" i="1" err="1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sz="8000" b="1" i="1">
                <a:solidFill>
                  <a:schemeClr val="accent2">
                    <a:lumMod val="50000"/>
                  </a:schemeClr>
                </a:solidFill>
              </a:rPr>
              <a:t>.Гомелъ)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043190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19459169-63D8-E74D-938A-2445356A1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9" y="719666"/>
            <a:ext cx="4064000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8B90F3C2-1EA6-A84E-BEF7-65FF64E3C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54" y="621974"/>
            <a:ext cx="4064000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4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4435" y="290525"/>
            <a:ext cx="75107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FFFFFF"/>
                </a:solidFill>
                <a:latin typeface="Corbel"/>
                <a:cs typeface="Corbel"/>
              </a:rPr>
              <a:t>НОРМ</a:t>
            </a:r>
            <a:r>
              <a:rPr sz="4400" b="0" spc="-245" dirty="0">
                <a:solidFill>
                  <a:srgbClr val="FFFFFF"/>
                </a:solidFill>
                <a:latin typeface="Corbel"/>
                <a:cs typeface="Corbel"/>
              </a:rPr>
              <a:t>А</a:t>
            </a:r>
            <a:r>
              <a:rPr sz="4400" b="0" spc="-5" dirty="0">
                <a:solidFill>
                  <a:srgbClr val="FFFFFF"/>
                </a:solidFill>
                <a:latin typeface="Corbel"/>
                <a:cs typeface="Corbel"/>
              </a:rPr>
              <a:t>ТИВН</a:t>
            </a:r>
            <a:r>
              <a:rPr sz="4400" b="0" spc="10" dirty="0">
                <a:solidFill>
                  <a:srgbClr val="FFFFFF"/>
                </a:solidFill>
                <a:latin typeface="Corbel"/>
                <a:cs typeface="Corbel"/>
              </a:rPr>
              <a:t>Ы</a:t>
            </a:r>
            <a:r>
              <a:rPr sz="4400" b="0" dirty="0">
                <a:solidFill>
                  <a:srgbClr val="FFFFFF"/>
                </a:solidFill>
                <a:latin typeface="Corbel"/>
                <a:cs typeface="Corbel"/>
              </a:rPr>
              <a:t>Е</a:t>
            </a:r>
            <a:r>
              <a:rPr sz="4400" b="0" spc="-20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400" b="0" spc="-130" dirty="0">
                <a:solidFill>
                  <a:srgbClr val="FFFFFF"/>
                </a:solidFill>
                <a:latin typeface="Corbel"/>
                <a:cs typeface="Corbel"/>
              </a:rPr>
              <a:t>Д</a:t>
            </a:r>
            <a:r>
              <a:rPr sz="4400" b="0" spc="-5" dirty="0">
                <a:solidFill>
                  <a:srgbClr val="FFFFFF"/>
                </a:solidFill>
                <a:latin typeface="Corbel"/>
                <a:cs typeface="Corbel"/>
              </a:rPr>
              <a:t>ОКУМЕНТЫ</a:t>
            </a:r>
            <a:endParaRPr sz="4400">
              <a:latin typeface="Corbel"/>
              <a:cs typeface="Corbe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1569065" cy="6858000"/>
            <a:chOff x="0" y="0"/>
            <a:chExt cx="11569065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585085" cy="6858000"/>
            </a:xfrm>
            <a:custGeom>
              <a:avLst/>
              <a:gdLst/>
              <a:ahLst/>
              <a:cxnLst/>
              <a:rect l="l" t="t" r="r" b="b"/>
              <a:pathLst>
                <a:path w="2585085" h="6858000">
                  <a:moveTo>
                    <a:pt x="2584704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935609" y="6857998"/>
                  </a:lnTo>
                  <a:lnTo>
                    <a:pt x="2584704" y="0"/>
                  </a:lnTo>
                  <a:close/>
                </a:path>
              </a:pathLst>
            </a:custGeom>
            <a:solidFill>
              <a:srgbClr val="BE678E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781810" cy="6858000"/>
            </a:xfrm>
            <a:custGeom>
              <a:avLst/>
              <a:gdLst/>
              <a:ahLst/>
              <a:cxnLst/>
              <a:rect l="l" t="t" r="r" b="b"/>
              <a:pathLst>
                <a:path w="1781810" h="6858000">
                  <a:moveTo>
                    <a:pt x="1781556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132207" y="6857998"/>
                  </a:lnTo>
                  <a:lnTo>
                    <a:pt x="1781556" y="0"/>
                  </a:lnTo>
                  <a:close/>
                </a:path>
              </a:pathLst>
            </a:custGeom>
            <a:solidFill>
              <a:srgbClr val="89434F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557655" cy="6478270"/>
            </a:xfrm>
            <a:custGeom>
              <a:avLst/>
              <a:gdLst/>
              <a:ahLst/>
              <a:cxnLst/>
              <a:rect l="l" t="t" r="r" b="b"/>
              <a:pathLst>
                <a:path w="1557655" h="6478270">
                  <a:moveTo>
                    <a:pt x="1557528" y="0"/>
                  </a:moveTo>
                  <a:lnTo>
                    <a:pt x="0" y="0"/>
                  </a:lnTo>
                  <a:lnTo>
                    <a:pt x="0" y="6478002"/>
                  </a:lnTo>
                  <a:lnTo>
                    <a:pt x="1557528" y="0"/>
                  </a:lnTo>
                  <a:close/>
                </a:path>
              </a:pathLst>
            </a:custGeom>
            <a:solidFill>
              <a:srgbClr val="89434F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167765" cy="5151120"/>
            </a:xfrm>
            <a:custGeom>
              <a:avLst/>
              <a:gdLst/>
              <a:ahLst/>
              <a:cxnLst/>
              <a:rect l="l" t="t" r="r" b="b"/>
              <a:pathLst>
                <a:path w="1167765" h="5151120">
                  <a:moveTo>
                    <a:pt x="1167384" y="0"/>
                  </a:moveTo>
                  <a:lnTo>
                    <a:pt x="0" y="0"/>
                  </a:lnTo>
                  <a:lnTo>
                    <a:pt x="0" y="5150938"/>
                  </a:lnTo>
                  <a:lnTo>
                    <a:pt x="1167384" y="0"/>
                  </a:lnTo>
                  <a:close/>
                </a:path>
              </a:pathLst>
            </a:custGeom>
            <a:solidFill>
              <a:srgbClr val="89434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" y="1037844"/>
              <a:ext cx="1059180" cy="566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308" y="1037844"/>
              <a:ext cx="416052" cy="5669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032" y="1037844"/>
              <a:ext cx="780288" cy="5669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9991" y="1037844"/>
              <a:ext cx="414528" cy="5669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6191" y="1037844"/>
              <a:ext cx="466344" cy="5669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4207" y="1037844"/>
              <a:ext cx="414528" cy="5669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0407" y="1037844"/>
              <a:ext cx="9828276" cy="5669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456" y="1342644"/>
              <a:ext cx="3019044" cy="5669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00172" y="1342644"/>
              <a:ext cx="463296" cy="5669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" y="1952244"/>
              <a:ext cx="1059180" cy="5669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308" y="1952244"/>
              <a:ext cx="416052" cy="5669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032" y="1952244"/>
              <a:ext cx="780288" cy="5669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9991" y="1952244"/>
              <a:ext cx="414528" cy="5669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36191" y="1952244"/>
              <a:ext cx="466344" cy="5669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4207" y="1952244"/>
              <a:ext cx="414528" cy="5669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0407" y="1952244"/>
              <a:ext cx="9828276" cy="56692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9456" y="2257044"/>
              <a:ext cx="2436876" cy="5669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18004" y="2257044"/>
              <a:ext cx="461771" cy="5669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9456" y="2866644"/>
              <a:ext cx="1495044" cy="5669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76172" y="2866644"/>
              <a:ext cx="464820" cy="5669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57527" y="2866644"/>
              <a:ext cx="6207252" cy="5669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26452" y="2866644"/>
              <a:ext cx="461772" cy="5669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9456" y="3476244"/>
              <a:ext cx="1815083" cy="56692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6211" y="3476244"/>
              <a:ext cx="414527" cy="56692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72411" y="3476244"/>
              <a:ext cx="8638032" cy="5669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9456" y="3781044"/>
              <a:ext cx="5832348" cy="5669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13476" y="3781044"/>
              <a:ext cx="461772" cy="56692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9456" y="4390644"/>
              <a:ext cx="2002536" cy="5669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3664" y="4390644"/>
              <a:ext cx="414527" cy="56692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59864" y="4390644"/>
              <a:ext cx="9544812" cy="56692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9456" y="4695444"/>
              <a:ext cx="1482852" cy="5669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3980" y="4695444"/>
              <a:ext cx="461771" cy="56692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9456" y="5305044"/>
              <a:ext cx="1293876" cy="56692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5003" y="5305044"/>
              <a:ext cx="414528" cy="56692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51203" y="5305044"/>
              <a:ext cx="10081260" cy="56692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9456" y="5609844"/>
              <a:ext cx="4655820" cy="566928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365252" y="1090625"/>
            <a:ext cx="10986135" cy="4904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ТКП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45-3.02-6-2005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«Благоустройство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территорий.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Дорожные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одежды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с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покрытием</a:t>
            </a:r>
            <a:r>
              <a:rPr sz="2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из</a:t>
            </a:r>
            <a:r>
              <a:rPr sz="2000" b="0" spc="-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плит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тротуарных.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Правила</a:t>
            </a:r>
            <a:r>
              <a:rPr sz="20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проектирования»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ТКП</a:t>
            </a:r>
            <a:r>
              <a:rPr sz="2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45-3.02-7-2005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«Благоустройство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территорий.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Дорожные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одежды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с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покрытием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из</a:t>
            </a:r>
            <a:r>
              <a:rPr sz="2000" b="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плит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тротуарных.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Правила</a:t>
            </a:r>
            <a:r>
              <a:rPr sz="2000" b="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устройства»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СН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3.02.12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2020</a:t>
            </a:r>
            <a:r>
              <a:rPr sz="2000" b="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«Среда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обитания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для</a:t>
            </a:r>
            <a:r>
              <a:rPr sz="2000" b="0" spc="-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физически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ослабленных</a:t>
            </a:r>
            <a:r>
              <a:rPr sz="2000" b="0" spc="-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лиц»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СТБ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ISO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23599-2019</a:t>
            </a:r>
            <a:r>
              <a:rPr sz="2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«Средства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помощи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для</a:t>
            </a:r>
            <a:r>
              <a:rPr sz="2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незрячих</a:t>
            </a:r>
            <a:r>
              <a:rPr sz="2000" b="0" spc="-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людей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2000" b="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людей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с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 нарушениями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зрения.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Тактильные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указатели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на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пешеходных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поверхностях»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СТБ</a:t>
            </a:r>
            <a:r>
              <a:rPr sz="2000" b="0" spc="-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ГОСТ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51671-2007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«Средства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связи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информации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технические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общего</a:t>
            </a:r>
            <a:r>
              <a:rPr sz="2000" b="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пользования,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доступные</a:t>
            </a:r>
            <a:r>
              <a:rPr sz="2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для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инвалидов»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 Light"/>
              <a:cs typeface="Calibri Light"/>
            </a:endParaRPr>
          </a:p>
          <a:p>
            <a:pPr marL="12700" marR="240665">
              <a:lnSpc>
                <a:spcPct val="100000"/>
              </a:lnSpc>
              <a:spcBef>
                <a:spcPts val="5"/>
              </a:spcBef>
            </a:pPr>
            <a:r>
              <a:rPr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СТБ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2584-2020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«Средства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общественного</a:t>
            </a:r>
            <a:r>
              <a:rPr sz="20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FFFFFF"/>
                </a:solidFill>
                <a:latin typeface="Calibri Light"/>
                <a:cs typeface="Calibri Light"/>
              </a:rPr>
              <a:t>пассажирского</a:t>
            </a:r>
            <a:r>
              <a:rPr sz="2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транспорта.</a:t>
            </a:r>
            <a:r>
              <a:rPr sz="20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Общие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технические</a:t>
            </a:r>
            <a:r>
              <a:rPr sz="2000"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требования </a:t>
            </a:r>
            <a:r>
              <a:rPr sz="2000" b="0" spc="-4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доступности</a:t>
            </a:r>
            <a:r>
              <a:rPr sz="20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Calibri Light"/>
                <a:cs typeface="Calibri Light"/>
              </a:rPr>
              <a:t>и</a:t>
            </a:r>
            <a:r>
              <a:rPr sz="2000" b="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безопасности</a:t>
            </a:r>
            <a:r>
              <a:rPr sz="2000" b="0" spc="-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инвалидов»</a:t>
            </a:r>
            <a:endParaRPr sz="2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E7A90E03-D7F4-A045-BF8A-6B89941BB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3" y="719665"/>
            <a:ext cx="4064000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D7044072-8F0F-8847-AC3A-61B533F2C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50" y="719664"/>
            <a:ext cx="7225627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821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FF3D89A3-054C-EB47-B122-BB2870032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9" y="719666"/>
            <a:ext cx="4064000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CB64864C-B9BC-154B-B5E7-8F668AE7D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78" y="719665"/>
            <a:ext cx="7225627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869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FC1E28C0-9C73-E145-8015-308A557EA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81" y="719666"/>
            <a:ext cx="4064000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06A59225-F55C-CC42-831B-CDCD09EB3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841782"/>
            <a:ext cx="4064000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37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9A664E24-6E92-634A-873C-E3C59B2C5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6" y="634185"/>
            <a:ext cx="3873501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4FBEE6E5-FB8E-7D43-BECA-94533437C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03" y="560916"/>
            <a:ext cx="4064000" cy="541866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537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EF5A5E77-E8B3-B343-BD87-F798618C9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2" y="1122646"/>
            <a:ext cx="3132871" cy="4177162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ADF759A2-764C-3040-BEC4-047744662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72" y="829570"/>
            <a:ext cx="3352678" cy="4470238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2EA4740-D954-9147-BB6B-88C583D11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35" y="841779"/>
            <a:ext cx="3193321" cy="4257761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082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0562" y="253023"/>
            <a:ext cx="10668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Пример создания</a:t>
            </a:r>
            <a:b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 доступной среды </a:t>
            </a:r>
            <a:b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в учреждении здравоохранения</a:t>
            </a:r>
            <a:b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sz="8000" b="1" i="1" dirty="0" err="1">
                <a:solidFill>
                  <a:schemeClr val="accent2">
                    <a:lumMod val="50000"/>
                  </a:schemeClr>
                </a:solidFill>
              </a:rPr>
              <a:t>г.Могилёв</a:t>
            </a: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025394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10058400" cy="56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033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4391"/>
            <a:ext cx="5161238" cy="63188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41216"/>
            <a:ext cx="5105400" cy="64929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88817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0972"/>
            <a:ext cx="5257800" cy="64370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67435"/>
            <a:ext cx="5181600" cy="63437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79034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42032" y="0"/>
            <a:ext cx="7656830" cy="6858000"/>
            <a:chOff x="2542032" y="0"/>
            <a:chExt cx="7656830" cy="6858000"/>
          </a:xfrm>
        </p:grpSpPr>
        <p:sp>
          <p:nvSpPr>
            <p:cNvPr id="3" name="object 3"/>
            <p:cNvSpPr/>
            <p:nvPr/>
          </p:nvSpPr>
          <p:spPr>
            <a:xfrm>
              <a:off x="6676644" y="0"/>
              <a:ext cx="3522345" cy="6858000"/>
            </a:xfrm>
            <a:custGeom>
              <a:avLst/>
              <a:gdLst/>
              <a:ahLst/>
              <a:cxnLst/>
              <a:rect l="l" t="t" r="r" b="b"/>
              <a:pathLst>
                <a:path w="3522345" h="6858000">
                  <a:moveTo>
                    <a:pt x="352196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1561" y="6857999"/>
                  </a:lnTo>
                  <a:lnTo>
                    <a:pt x="3521963" y="0"/>
                  </a:lnTo>
                  <a:close/>
                </a:path>
              </a:pathLst>
            </a:custGeom>
            <a:solidFill>
              <a:srgbClr val="F1F1F1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0951" y="5055108"/>
              <a:ext cx="114300" cy="114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8403" y="5055108"/>
              <a:ext cx="114300" cy="114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14332" y="5055108"/>
              <a:ext cx="114300" cy="114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01784" y="5055108"/>
              <a:ext cx="114300" cy="114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2032" y="0"/>
              <a:ext cx="4425696" cy="68579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818881" y="3308680"/>
            <a:ext cx="3187065" cy="1301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20"/>
              </a:lnSpc>
              <a:spcBef>
                <a:spcPts val="105"/>
              </a:spcBef>
            </a:pPr>
            <a:r>
              <a:rPr sz="4400" spc="-5" dirty="0">
                <a:solidFill>
                  <a:srgbClr val="89434F"/>
                </a:solidFill>
                <a:latin typeface="Corbel"/>
                <a:cs typeface="Corbel"/>
              </a:rPr>
              <a:t>Спасибо</a:t>
            </a:r>
            <a:endParaRPr sz="4400">
              <a:latin typeface="Corbel"/>
              <a:cs typeface="Corbel"/>
            </a:endParaRPr>
          </a:p>
          <a:p>
            <a:pPr marL="12700">
              <a:lnSpc>
                <a:spcPts val="5020"/>
              </a:lnSpc>
            </a:pPr>
            <a:r>
              <a:rPr sz="4400" spc="-5" dirty="0">
                <a:solidFill>
                  <a:srgbClr val="89434F"/>
                </a:solidFill>
                <a:latin typeface="Corbel"/>
                <a:cs typeface="Corbel"/>
              </a:rPr>
              <a:t>за</a:t>
            </a:r>
            <a:r>
              <a:rPr sz="4400" spc="-85" dirty="0">
                <a:solidFill>
                  <a:srgbClr val="89434F"/>
                </a:solidFill>
                <a:latin typeface="Corbel"/>
                <a:cs typeface="Corbel"/>
              </a:rPr>
              <a:t> </a:t>
            </a:r>
            <a:r>
              <a:rPr sz="4400" dirty="0">
                <a:solidFill>
                  <a:srgbClr val="89434F"/>
                </a:solidFill>
                <a:latin typeface="Corbel"/>
                <a:cs typeface="Corbel"/>
              </a:rPr>
              <a:t>внимание!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29193" y="5225361"/>
            <a:ext cx="2715895" cy="10496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770"/>
              </a:spcBef>
            </a:pPr>
            <a:r>
              <a:rPr sz="2800" b="0" spc="-25" dirty="0">
                <a:solidFill>
                  <a:srgbClr val="B15F6D"/>
                </a:solidFill>
                <a:latin typeface="Calibri Light"/>
                <a:cs typeface="Calibri Light"/>
                <a:hlinkClick r:id="rId4"/>
              </a:rPr>
              <a:t>orgotdel@beltiz.by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0" spc="-5" dirty="0">
                <a:solidFill>
                  <a:srgbClr val="B15F6D"/>
                </a:solidFill>
                <a:latin typeface="Calibri Light"/>
                <a:cs typeface="Calibri Light"/>
              </a:rPr>
              <a:t>+</a:t>
            </a:r>
            <a:r>
              <a:rPr sz="2800" b="0" spc="-5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800" b="0" spc="-20" dirty="0">
                <a:solidFill>
                  <a:srgbClr val="B15F6D"/>
                </a:solidFill>
                <a:latin typeface="Calibri Light"/>
                <a:cs typeface="Calibri Light"/>
              </a:rPr>
              <a:t>375</a:t>
            </a:r>
            <a:r>
              <a:rPr sz="2800" b="0" spc="-75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800" b="0" spc="-10" dirty="0">
                <a:solidFill>
                  <a:srgbClr val="B15F6D"/>
                </a:solidFill>
                <a:latin typeface="Calibri Light"/>
                <a:cs typeface="Calibri Light"/>
              </a:rPr>
              <a:t>17</a:t>
            </a:r>
            <a:r>
              <a:rPr sz="2800" b="0" spc="-75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800" b="0" spc="-15" dirty="0">
                <a:solidFill>
                  <a:srgbClr val="B15F6D"/>
                </a:solidFill>
                <a:latin typeface="Calibri Light"/>
                <a:cs typeface="Calibri Light"/>
              </a:rPr>
              <a:t>355</a:t>
            </a:r>
            <a:r>
              <a:rPr sz="2800" b="0" spc="-85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800" b="0" spc="-10" dirty="0">
                <a:solidFill>
                  <a:srgbClr val="B15F6D"/>
                </a:solidFill>
                <a:latin typeface="Calibri Light"/>
                <a:cs typeface="Calibri Light"/>
              </a:rPr>
              <a:t>57</a:t>
            </a:r>
            <a:r>
              <a:rPr sz="2800" b="0" spc="-75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800" b="0" spc="-10" dirty="0">
                <a:solidFill>
                  <a:srgbClr val="B15F6D"/>
                </a:solidFill>
                <a:latin typeface="Calibri Light"/>
                <a:cs typeface="Calibri Light"/>
              </a:rPr>
              <a:t>40</a:t>
            </a:r>
            <a:endParaRPr sz="2800">
              <a:latin typeface="Calibri Light"/>
              <a:cs typeface="Calibri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4754880" cy="6858000"/>
            <a:chOff x="0" y="0"/>
            <a:chExt cx="4754880" cy="6858000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4754880" cy="6858000"/>
            </a:xfrm>
            <a:custGeom>
              <a:avLst/>
              <a:gdLst/>
              <a:ahLst/>
              <a:cxnLst/>
              <a:rect l="l" t="t" r="r" b="b"/>
              <a:pathLst>
                <a:path w="4754880" h="6858000">
                  <a:moveTo>
                    <a:pt x="4754880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1283970" y="6857998"/>
                  </a:lnTo>
                  <a:lnTo>
                    <a:pt x="4754880" y="0"/>
                  </a:lnTo>
                  <a:close/>
                </a:path>
              </a:pathLst>
            </a:custGeom>
            <a:solidFill>
              <a:srgbClr val="F1F1F1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3223260" cy="6858000"/>
            </a:xfrm>
            <a:custGeom>
              <a:avLst/>
              <a:gdLst/>
              <a:ahLst/>
              <a:cxnLst/>
              <a:rect l="l" t="t" r="r" b="b"/>
              <a:pathLst>
                <a:path w="3223260" h="6858000">
                  <a:moveTo>
                    <a:pt x="3223260" y="6857998"/>
                  </a:moveTo>
                  <a:lnTo>
                    <a:pt x="3223260" y="0"/>
                  </a:lnTo>
                  <a:lnTo>
                    <a:pt x="0" y="0"/>
                  </a:lnTo>
                  <a:lnTo>
                    <a:pt x="0" y="6857998"/>
                  </a:lnTo>
                  <a:lnTo>
                    <a:pt x="3223260" y="6857998"/>
                  </a:lnTo>
                  <a:close/>
                </a:path>
              </a:pathLst>
            </a:custGeom>
            <a:solidFill>
              <a:srgbClr val="B15F6D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76643" y="0"/>
            <a:ext cx="3522345" cy="6858000"/>
            <a:chOff x="6676643" y="0"/>
            <a:chExt cx="3522345" cy="6858000"/>
          </a:xfrm>
        </p:grpSpPr>
        <p:sp>
          <p:nvSpPr>
            <p:cNvPr id="3" name="object 3"/>
            <p:cNvSpPr/>
            <p:nvPr/>
          </p:nvSpPr>
          <p:spPr>
            <a:xfrm>
              <a:off x="6676643" y="0"/>
              <a:ext cx="3522345" cy="6858000"/>
            </a:xfrm>
            <a:custGeom>
              <a:avLst/>
              <a:gdLst/>
              <a:ahLst/>
              <a:cxnLst/>
              <a:rect l="l" t="t" r="r" b="b"/>
              <a:pathLst>
                <a:path w="3522345" h="6858000">
                  <a:moveTo>
                    <a:pt x="352196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1561" y="6857999"/>
                  </a:lnTo>
                  <a:lnTo>
                    <a:pt x="3521963" y="0"/>
                  </a:lnTo>
                  <a:close/>
                </a:path>
              </a:pathLst>
            </a:custGeom>
            <a:solidFill>
              <a:srgbClr val="F1F1F1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0951" y="5055108"/>
              <a:ext cx="114300" cy="114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8403" y="5055108"/>
              <a:ext cx="114300" cy="114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14331" y="5055108"/>
              <a:ext cx="114300" cy="114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01783" y="5055108"/>
              <a:ext cx="114300" cy="1143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570978" y="163449"/>
            <a:ext cx="3340735" cy="1904364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065" marR="5080" indent="-1905" algn="ctr">
              <a:lnSpc>
                <a:spcPct val="90000"/>
              </a:lnSpc>
              <a:spcBef>
                <a:spcPts val="630"/>
              </a:spcBef>
            </a:pPr>
            <a:r>
              <a:rPr sz="4400" b="0" spc="-15" dirty="0">
                <a:solidFill>
                  <a:srgbClr val="000000"/>
                </a:solidFill>
                <a:latin typeface="Corbel"/>
                <a:cs typeface="Corbel"/>
              </a:rPr>
              <a:t>ЭЛЕМЕНТЫ </a:t>
            </a:r>
            <a:r>
              <a:rPr sz="4400" b="0" spc="-1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4400" b="0" spc="-130" dirty="0">
                <a:solidFill>
                  <a:srgbClr val="000000"/>
                </a:solidFill>
                <a:latin typeface="Corbel"/>
                <a:cs typeface="Corbel"/>
              </a:rPr>
              <a:t>Д</a:t>
            </a:r>
            <a:r>
              <a:rPr sz="4400" b="0" spc="-5" dirty="0">
                <a:solidFill>
                  <a:srgbClr val="000000"/>
                </a:solidFill>
                <a:latin typeface="Corbel"/>
                <a:cs typeface="Corbel"/>
              </a:rPr>
              <a:t>ОСТУПНОЙ  СРЕДЫ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6579" y="2122170"/>
            <a:ext cx="3964940" cy="275907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ctr">
              <a:lnSpc>
                <a:spcPts val="2160"/>
              </a:lnSpc>
              <a:spcBef>
                <a:spcPts val="375"/>
              </a:spcBef>
            </a:pP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ИНФОРМАТОР</a:t>
            </a:r>
            <a:r>
              <a:rPr sz="2000" b="0" spc="-8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РЕЧЕВОЙ</a:t>
            </a:r>
            <a:r>
              <a:rPr sz="2000" b="0" spc="-8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ЗВУКОВОЙ</a:t>
            </a:r>
            <a:r>
              <a:rPr sz="2000" b="0" spc="-8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B15F6D"/>
                </a:solidFill>
                <a:latin typeface="Calibri Light"/>
                <a:cs typeface="Calibri Light"/>
              </a:rPr>
              <a:t>С </a:t>
            </a:r>
            <a:r>
              <a:rPr sz="2000" b="0" spc="-434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25" dirty="0">
                <a:solidFill>
                  <a:srgbClr val="B15F6D"/>
                </a:solidFill>
                <a:latin typeface="Calibri Light"/>
                <a:cs typeface="Calibri Light"/>
              </a:rPr>
              <a:t>ДИСТАНЦИОННЫМ</a:t>
            </a:r>
            <a:r>
              <a:rPr sz="2000" b="0" spc="-8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УПРАВЛЕНИЕМ</a:t>
            </a:r>
            <a:endParaRPr sz="2000">
              <a:latin typeface="Calibri Light"/>
              <a:cs typeface="Calibri Light"/>
            </a:endParaRPr>
          </a:p>
          <a:p>
            <a:pPr marL="537845" marR="528955" algn="ctr">
              <a:lnSpc>
                <a:spcPts val="2160"/>
              </a:lnSpc>
              <a:spcBef>
                <a:spcPts val="994"/>
              </a:spcBef>
            </a:pPr>
            <a:r>
              <a:rPr sz="2000" b="0" spc="-10" dirty="0">
                <a:solidFill>
                  <a:srgbClr val="B15F6D"/>
                </a:solidFill>
                <a:latin typeface="Calibri Light"/>
                <a:cs typeface="Calibri Light"/>
              </a:rPr>
              <a:t>Т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АК</a:t>
            </a:r>
            <a:r>
              <a:rPr sz="2000" b="0" spc="-25" dirty="0">
                <a:solidFill>
                  <a:srgbClr val="B15F6D"/>
                </a:solidFill>
                <a:latin typeface="Calibri Light"/>
                <a:cs typeface="Calibri Light"/>
              </a:rPr>
              <a:t>ТИ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Л</a:t>
            </a:r>
            <a:r>
              <a:rPr sz="2000" b="0" spc="-35" dirty="0">
                <a:solidFill>
                  <a:srgbClr val="B15F6D"/>
                </a:solidFill>
                <a:latin typeface="Calibri Light"/>
                <a:cs typeface="Calibri Light"/>
              </a:rPr>
              <a:t>Ь</a:t>
            </a:r>
            <a:r>
              <a:rPr sz="2000" b="0" spc="-30" dirty="0">
                <a:solidFill>
                  <a:srgbClr val="B15F6D"/>
                </a:solidFill>
                <a:latin typeface="Calibri Light"/>
                <a:cs typeface="Calibri Light"/>
              </a:rPr>
              <a:t>Н</a:t>
            </a:r>
            <a:r>
              <a:rPr sz="2000" b="0" spc="-35" dirty="0">
                <a:solidFill>
                  <a:srgbClr val="B15F6D"/>
                </a:solidFill>
                <a:latin typeface="Calibri Light"/>
                <a:cs typeface="Calibri Light"/>
              </a:rPr>
              <a:t>Ы</a:t>
            </a:r>
            <a:r>
              <a:rPr sz="2000" b="0" dirty="0">
                <a:solidFill>
                  <a:srgbClr val="B15F6D"/>
                </a:solidFill>
                <a:latin typeface="Calibri Light"/>
                <a:cs typeface="Calibri Light"/>
              </a:rPr>
              <a:t>Е</a:t>
            </a:r>
            <a:r>
              <a:rPr sz="2000" b="0" spc="-55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B15F6D"/>
                </a:solidFill>
                <a:latin typeface="Calibri Light"/>
                <a:cs typeface="Calibri Light"/>
              </a:rPr>
              <a:t>Д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И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С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К</a:t>
            </a:r>
            <a:r>
              <a:rPr sz="2000" b="0" spc="-25" dirty="0">
                <a:solidFill>
                  <a:srgbClr val="B15F6D"/>
                </a:solidFill>
                <a:latin typeface="Calibri Light"/>
                <a:cs typeface="Calibri Light"/>
              </a:rPr>
              <a:t>Р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Е</a:t>
            </a:r>
            <a:r>
              <a:rPr sz="2000" b="0" spc="-25" dirty="0">
                <a:solidFill>
                  <a:srgbClr val="B15F6D"/>
                </a:solidFill>
                <a:latin typeface="Calibri Light"/>
                <a:cs typeface="Calibri Light"/>
              </a:rPr>
              <a:t>Т</a:t>
            </a:r>
            <a:r>
              <a:rPr sz="2000" b="0" spc="-30" dirty="0">
                <a:solidFill>
                  <a:srgbClr val="B15F6D"/>
                </a:solidFill>
                <a:latin typeface="Calibri Light"/>
                <a:cs typeface="Calibri Light"/>
              </a:rPr>
              <a:t>Н</a:t>
            </a:r>
            <a:r>
              <a:rPr sz="2000" b="0" spc="-35" dirty="0">
                <a:solidFill>
                  <a:srgbClr val="B15F6D"/>
                </a:solidFill>
                <a:latin typeface="Calibri Light"/>
                <a:cs typeface="Calibri Light"/>
              </a:rPr>
              <a:t>Ы</a:t>
            </a:r>
            <a:r>
              <a:rPr sz="2000" b="0" dirty="0">
                <a:solidFill>
                  <a:srgbClr val="B15F6D"/>
                </a:solidFill>
                <a:latin typeface="Calibri Light"/>
                <a:cs typeface="Calibri Light"/>
              </a:rPr>
              <a:t>Е  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ЭЛЕМЕНТЫ</a:t>
            </a:r>
            <a:endParaRPr sz="2000">
              <a:latin typeface="Calibri Light"/>
              <a:cs typeface="Calibri Light"/>
            </a:endParaRPr>
          </a:p>
          <a:p>
            <a:pPr marL="373380" marR="367030" algn="ctr">
              <a:lnSpc>
                <a:spcPts val="2160"/>
              </a:lnSpc>
              <a:spcBef>
                <a:spcPts val="1010"/>
              </a:spcBef>
            </a:pPr>
            <a:r>
              <a:rPr sz="2000" b="0" spc="-25" dirty="0">
                <a:solidFill>
                  <a:srgbClr val="B15F6D"/>
                </a:solidFill>
                <a:latin typeface="Calibri Light"/>
                <a:cs typeface="Calibri Light"/>
              </a:rPr>
              <a:t>УНИВЕРСАЛЬНЫЕ</a:t>
            </a:r>
            <a:r>
              <a:rPr sz="2000" b="0" spc="-6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ТАБЛИЧКИ</a:t>
            </a:r>
            <a:r>
              <a:rPr sz="2000" b="0" spc="-6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B15F6D"/>
                </a:solidFill>
                <a:latin typeface="Calibri Light"/>
                <a:cs typeface="Calibri Light"/>
              </a:rPr>
              <a:t>С </a:t>
            </a:r>
            <a:r>
              <a:rPr sz="2000" b="0" spc="-44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ШРИФТОМ</a:t>
            </a:r>
            <a:r>
              <a:rPr sz="2000" b="0" spc="-75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БРАЙЛЯ</a:t>
            </a:r>
            <a:endParaRPr sz="2000">
              <a:latin typeface="Calibri Light"/>
              <a:cs typeface="Calibri Light"/>
            </a:endParaRPr>
          </a:p>
          <a:p>
            <a:pPr marL="856615" marR="845185" algn="ctr">
              <a:lnSpc>
                <a:spcPts val="3160"/>
              </a:lnSpc>
              <a:spcBef>
                <a:spcPts val="65"/>
              </a:spcBef>
            </a:pPr>
            <a:r>
              <a:rPr sz="2000" b="0" spc="-10" dirty="0">
                <a:solidFill>
                  <a:srgbClr val="B15F6D"/>
                </a:solidFill>
                <a:latin typeface="Calibri Light"/>
                <a:cs typeface="Calibri Light"/>
              </a:rPr>
              <a:t>Т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АК</a:t>
            </a:r>
            <a:r>
              <a:rPr sz="2000" b="0" spc="-25" dirty="0">
                <a:solidFill>
                  <a:srgbClr val="B15F6D"/>
                </a:solidFill>
                <a:latin typeface="Calibri Light"/>
                <a:cs typeface="Calibri Light"/>
              </a:rPr>
              <a:t>Т</a:t>
            </a:r>
            <a:r>
              <a:rPr sz="2000" b="0" spc="-30" dirty="0">
                <a:solidFill>
                  <a:srgbClr val="B15F6D"/>
                </a:solidFill>
                <a:latin typeface="Calibri Light"/>
                <a:cs typeface="Calibri Light"/>
              </a:rPr>
              <a:t>И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Л</a:t>
            </a:r>
            <a:r>
              <a:rPr sz="2000" b="0" spc="-35" dirty="0">
                <a:solidFill>
                  <a:srgbClr val="B15F6D"/>
                </a:solidFill>
                <a:latin typeface="Calibri Light"/>
                <a:cs typeface="Calibri Light"/>
              </a:rPr>
              <a:t>Ь</a:t>
            </a:r>
            <a:r>
              <a:rPr sz="2000" b="0" spc="-30" dirty="0">
                <a:solidFill>
                  <a:srgbClr val="B15F6D"/>
                </a:solidFill>
                <a:latin typeface="Calibri Light"/>
                <a:cs typeface="Calibri Light"/>
              </a:rPr>
              <a:t>Н</a:t>
            </a:r>
            <a:r>
              <a:rPr sz="2000" b="0" spc="-35" dirty="0">
                <a:solidFill>
                  <a:srgbClr val="B15F6D"/>
                </a:solidFill>
                <a:latin typeface="Calibri Light"/>
                <a:cs typeface="Calibri Light"/>
              </a:rPr>
              <a:t>Ы</a:t>
            </a:r>
            <a:r>
              <a:rPr sz="2000" b="0" dirty="0">
                <a:solidFill>
                  <a:srgbClr val="B15F6D"/>
                </a:solidFill>
                <a:latin typeface="Calibri Light"/>
                <a:cs typeface="Calibri Light"/>
              </a:rPr>
              <a:t>Е</a:t>
            </a:r>
            <a:r>
              <a:rPr sz="2000" b="0" spc="-55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5" dirty="0">
                <a:solidFill>
                  <a:srgbClr val="B15F6D"/>
                </a:solidFill>
                <a:latin typeface="Calibri Light"/>
                <a:cs typeface="Calibri Light"/>
              </a:rPr>
              <a:t>С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Х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Е</a:t>
            </a:r>
            <a:r>
              <a:rPr sz="2000" b="0" spc="-30" dirty="0">
                <a:solidFill>
                  <a:srgbClr val="B15F6D"/>
                </a:solidFill>
                <a:latin typeface="Calibri Light"/>
                <a:cs typeface="Calibri Light"/>
              </a:rPr>
              <a:t>М</a:t>
            </a:r>
            <a:r>
              <a:rPr sz="2000" b="0" dirty="0">
                <a:solidFill>
                  <a:srgbClr val="B15F6D"/>
                </a:solidFill>
                <a:latin typeface="Calibri Light"/>
                <a:cs typeface="Calibri Light"/>
              </a:rPr>
              <a:t>Ы  </a:t>
            </a:r>
            <a:r>
              <a:rPr sz="2000" b="0" spc="-20" dirty="0">
                <a:solidFill>
                  <a:srgbClr val="B15F6D"/>
                </a:solidFill>
                <a:latin typeface="Calibri Light"/>
                <a:cs typeface="Calibri Light"/>
              </a:rPr>
              <a:t>ЦВЕТНЫЕ</a:t>
            </a:r>
            <a:r>
              <a:rPr sz="2000" b="0" spc="-70" dirty="0">
                <a:solidFill>
                  <a:srgbClr val="B15F6D"/>
                </a:solidFill>
                <a:latin typeface="Calibri Light"/>
                <a:cs typeface="Calibri Light"/>
              </a:rPr>
              <a:t> </a:t>
            </a:r>
            <a:r>
              <a:rPr sz="2000" b="0" spc="-15" dirty="0">
                <a:solidFill>
                  <a:srgbClr val="B15F6D"/>
                </a:solidFill>
                <a:latin typeface="Calibri Light"/>
                <a:cs typeface="Calibri Light"/>
              </a:rPr>
              <a:t>МАРКЕТЫ</a:t>
            </a:r>
            <a:endParaRPr sz="2000">
              <a:latin typeface="Calibri Light"/>
              <a:cs typeface="Calibr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6677025" cy="6858000"/>
            <a:chOff x="0" y="0"/>
            <a:chExt cx="6677025" cy="68580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676644" cy="6858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0"/>
              <a:ext cx="3456940" cy="6858000"/>
            </a:xfrm>
            <a:custGeom>
              <a:avLst/>
              <a:gdLst/>
              <a:ahLst/>
              <a:cxnLst/>
              <a:rect l="l" t="t" r="r" b="b"/>
              <a:pathLst>
                <a:path w="3456940" h="6858000">
                  <a:moveTo>
                    <a:pt x="345643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524127" y="6857999"/>
                  </a:lnTo>
                  <a:lnTo>
                    <a:pt x="3456432" y="0"/>
                  </a:lnTo>
                  <a:close/>
                </a:path>
              </a:pathLst>
            </a:custGeom>
            <a:solidFill>
              <a:srgbClr val="F1F1F1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0768" y="0"/>
              <a:ext cx="1793875" cy="6858000"/>
            </a:xfrm>
            <a:custGeom>
              <a:avLst/>
              <a:gdLst/>
              <a:ahLst/>
              <a:cxnLst/>
              <a:rect l="l" t="t" r="r" b="b"/>
              <a:pathLst>
                <a:path w="1793875" h="6858000">
                  <a:moveTo>
                    <a:pt x="17937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793748" y="6858000"/>
                  </a:lnTo>
                  <a:lnTo>
                    <a:pt x="1793748" y="0"/>
                  </a:lnTo>
                  <a:close/>
                </a:path>
              </a:pathLst>
            </a:custGeom>
            <a:solidFill>
              <a:srgbClr val="B15F6D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37045"/>
            <a:chOff x="0" y="0"/>
            <a:chExt cx="12192000" cy="683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0592" y="2401823"/>
              <a:ext cx="2121406" cy="25938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9100" y="2401823"/>
              <a:ext cx="2136648" cy="25938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38259" y="0"/>
              <a:ext cx="3253740" cy="24018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01695" y="0"/>
              <a:ext cx="6591300" cy="6837045"/>
            </a:xfrm>
            <a:custGeom>
              <a:avLst/>
              <a:gdLst/>
              <a:ahLst/>
              <a:cxnLst/>
              <a:rect l="l" t="t" r="r" b="b"/>
              <a:pathLst>
                <a:path w="6591300" h="6837045">
                  <a:moveTo>
                    <a:pt x="6590741" y="0"/>
                  </a:moveTo>
                  <a:lnTo>
                    <a:pt x="1643837" y="0"/>
                  </a:lnTo>
                  <a:lnTo>
                    <a:pt x="0" y="6836662"/>
                  </a:lnTo>
                  <a:lnTo>
                    <a:pt x="4946904" y="6836662"/>
                  </a:lnTo>
                  <a:lnTo>
                    <a:pt x="6590741" y="0"/>
                  </a:lnTo>
                  <a:close/>
                </a:path>
              </a:pathLst>
            </a:custGeom>
            <a:solidFill>
              <a:srgbClr val="FFFFFF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24327" y="0"/>
              <a:ext cx="6591300" cy="6837045"/>
            </a:xfrm>
            <a:custGeom>
              <a:avLst/>
              <a:gdLst/>
              <a:ahLst/>
              <a:cxnLst/>
              <a:rect l="l" t="t" r="r" b="b"/>
              <a:pathLst>
                <a:path w="6591300" h="6837045">
                  <a:moveTo>
                    <a:pt x="6590741" y="0"/>
                  </a:moveTo>
                  <a:lnTo>
                    <a:pt x="1643837" y="0"/>
                  </a:lnTo>
                  <a:lnTo>
                    <a:pt x="0" y="6836662"/>
                  </a:lnTo>
                  <a:lnTo>
                    <a:pt x="4946904" y="6836662"/>
                  </a:lnTo>
                  <a:lnTo>
                    <a:pt x="6590741" y="0"/>
                  </a:lnTo>
                  <a:close/>
                </a:path>
              </a:pathLst>
            </a:custGeom>
            <a:solidFill>
              <a:srgbClr val="FFFFF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09216" y="0"/>
              <a:ext cx="6592570" cy="6837045"/>
            </a:xfrm>
            <a:custGeom>
              <a:avLst/>
              <a:gdLst/>
              <a:ahLst/>
              <a:cxnLst/>
              <a:rect l="l" t="t" r="r" b="b"/>
              <a:pathLst>
                <a:path w="6592570" h="6837045">
                  <a:moveTo>
                    <a:pt x="6592264" y="0"/>
                  </a:moveTo>
                  <a:lnTo>
                    <a:pt x="1644217" y="0"/>
                  </a:lnTo>
                  <a:lnTo>
                    <a:pt x="0" y="6836662"/>
                  </a:lnTo>
                  <a:lnTo>
                    <a:pt x="4948047" y="6836662"/>
                  </a:lnTo>
                  <a:lnTo>
                    <a:pt x="6592264" y="0"/>
                  </a:lnTo>
                  <a:close/>
                </a:path>
              </a:pathLst>
            </a:custGeom>
            <a:solidFill>
              <a:srgbClr val="FFFFFF">
                <a:alpha val="8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6355079"/>
              <a:ext cx="12192000" cy="91440"/>
            </a:xfrm>
            <a:custGeom>
              <a:avLst/>
              <a:gdLst/>
              <a:ahLst/>
              <a:cxnLst/>
              <a:rect l="l" t="t" r="r" b="b"/>
              <a:pathLst>
                <a:path w="12192000" h="91439">
                  <a:moveTo>
                    <a:pt x="12192000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12192000" y="9144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91671" y="6086855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09">
                  <a:moveTo>
                    <a:pt x="300227" y="0"/>
                  </a:moveTo>
                  <a:lnTo>
                    <a:pt x="251517" y="3929"/>
                  </a:lnTo>
                  <a:lnTo>
                    <a:pt x="205313" y="15305"/>
                  </a:lnTo>
                  <a:lnTo>
                    <a:pt x="162233" y="33510"/>
                  </a:lnTo>
                  <a:lnTo>
                    <a:pt x="122895" y="57926"/>
                  </a:lnTo>
                  <a:lnTo>
                    <a:pt x="87915" y="87934"/>
                  </a:lnTo>
                  <a:lnTo>
                    <a:pt x="57911" y="122917"/>
                  </a:lnTo>
                  <a:lnTo>
                    <a:pt x="33501" y="162256"/>
                  </a:lnTo>
                  <a:lnTo>
                    <a:pt x="15300" y="205332"/>
                  </a:lnTo>
                  <a:lnTo>
                    <a:pt x="3928" y="251529"/>
                  </a:lnTo>
                  <a:lnTo>
                    <a:pt x="0" y="300228"/>
                  </a:lnTo>
                  <a:lnTo>
                    <a:pt x="3928" y="348926"/>
                  </a:lnTo>
                  <a:lnTo>
                    <a:pt x="15300" y="395123"/>
                  </a:lnTo>
                  <a:lnTo>
                    <a:pt x="33501" y="438199"/>
                  </a:lnTo>
                  <a:lnTo>
                    <a:pt x="57911" y="477538"/>
                  </a:lnTo>
                  <a:lnTo>
                    <a:pt x="87915" y="512521"/>
                  </a:lnTo>
                  <a:lnTo>
                    <a:pt x="122895" y="542529"/>
                  </a:lnTo>
                  <a:lnTo>
                    <a:pt x="162233" y="566945"/>
                  </a:lnTo>
                  <a:lnTo>
                    <a:pt x="205313" y="585150"/>
                  </a:lnTo>
                  <a:lnTo>
                    <a:pt x="251517" y="596526"/>
                  </a:lnTo>
                  <a:lnTo>
                    <a:pt x="300227" y="600456"/>
                  </a:lnTo>
                  <a:lnTo>
                    <a:pt x="348938" y="596526"/>
                  </a:lnTo>
                  <a:lnTo>
                    <a:pt x="395142" y="585150"/>
                  </a:lnTo>
                  <a:lnTo>
                    <a:pt x="438222" y="566945"/>
                  </a:lnTo>
                  <a:lnTo>
                    <a:pt x="477560" y="542529"/>
                  </a:lnTo>
                  <a:lnTo>
                    <a:pt x="512540" y="512521"/>
                  </a:lnTo>
                  <a:lnTo>
                    <a:pt x="542544" y="477538"/>
                  </a:lnTo>
                  <a:lnTo>
                    <a:pt x="566954" y="438199"/>
                  </a:lnTo>
                  <a:lnTo>
                    <a:pt x="585155" y="395123"/>
                  </a:lnTo>
                  <a:lnTo>
                    <a:pt x="596527" y="348926"/>
                  </a:lnTo>
                  <a:lnTo>
                    <a:pt x="600455" y="300228"/>
                  </a:lnTo>
                  <a:lnTo>
                    <a:pt x="596527" y="251529"/>
                  </a:lnTo>
                  <a:lnTo>
                    <a:pt x="585155" y="205332"/>
                  </a:lnTo>
                  <a:lnTo>
                    <a:pt x="566954" y="162256"/>
                  </a:lnTo>
                  <a:lnTo>
                    <a:pt x="542544" y="122917"/>
                  </a:lnTo>
                  <a:lnTo>
                    <a:pt x="512540" y="87934"/>
                  </a:lnTo>
                  <a:lnTo>
                    <a:pt x="477560" y="57926"/>
                  </a:lnTo>
                  <a:lnTo>
                    <a:pt x="438222" y="33510"/>
                  </a:lnTo>
                  <a:lnTo>
                    <a:pt x="395142" y="15305"/>
                  </a:lnTo>
                  <a:lnTo>
                    <a:pt x="348938" y="3929"/>
                  </a:lnTo>
                  <a:lnTo>
                    <a:pt x="300227" y="0"/>
                  </a:lnTo>
                  <a:close/>
                </a:path>
              </a:pathLst>
            </a:custGeom>
            <a:solidFill>
              <a:srgbClr val="8943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55116" y="1288135"/>
            <a:ext cx="6843395" cy="418719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000" b="0" spc="-5" dirty="0">
                <a:latin typeface="Calibri Light"/>
                <a:cs typeface="Calibri Light"/>
              </a:rPr>
              <a:t>Оборудуются:</a:t>
            </a:r>
            <a:endParaRPr sz="2000">
              <a:latin typeface="Calibri Light"/>
              <a:cs typeface="Calibri Light"/>
            </a:endParaRPr>
          </a:p>
          <a:p>
            <a:pPr marL="12700" marR="263525">
              <a:lnSpc>
                <a:spcPts val="2160"/>
              </a:lnSpc>
              <a:spcBef>
                <a:spcPts val="1025"/>
              </a:spcBef>
            </a:pPr>
            <a:r>
              <a:rPr sz="2000" b="0" dirty="0">
                <a:latin typeface="Calibri Light"/>
                <a:cs typeface="Calibri Light"/>
              </a:rPr>
              <a:t>наружные входы в </a:t>
            </a:r>
            <a:r>
              <a:rPr sz="2000" b="0" spc="-5" dirty="0">
                <a:latin typeface="Calibri Light"/>
                <a:cs typeface="Calibri Light"/>
              </a:rPr>
              <a:t>общественные </a:t>
            </a:r>
            <a:r>
              <a:rPr sz="2000" b="0" dirty="0">
                <a:latin typeface="Calibri Light"/>
                <a:cs typeface="Calibri Light"/>
              </a:rPr>
              <a:t>и жилые </a:t>
            </a:r>
            <a:r>
              <a:rPr sz="2000" b="0" spc="-5" dirty="0">
                <a:latin typeface="Calibri Light"/>
                <a:cs typeface="Calibri Light"/>
              </a:rPr>
              <a:t>здания снаружи </a:t>
            </a:r>
            <a:r>
              <a:rPr sz="2000" b="0" dirty="0">
                <a:latin typeface="Calibri Light"/>
                <a:cs typeface="Calibri Light"/>
              </a:rPr>
              <a:t>и </a:t>
            </a:r>
            <a:r>
              <a:rPr sz="2000" b="0" spc="-4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внутри;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280"/>
              </a:lnSpc>
              <a:spcBef>
                <a:spcPts val="740"/>
              </a:spcBef>
            </a:pPr>
            <a:r>
              <a:rPr sz="2000" b="0" dirty="0">
                <a:latin typeface="Calibri Light"/>
                <a:cs typeface="Calibri Light"/>
              </a:rPr>
              <a:t>входы</a:t>
            </a:r>
            <a:r>
              <a:rPr sz="2000" b="0" spc="-2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в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лифты </a:t>
            </a:r>
            <a:r>
              <a:rPr sz="2000" b="0" dirty="0">
                <a:latin typeface="Calibri Light"/>
                <a:cs typeface="Calibri Light"/>
              </a:rPr>
              <a:t>в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общественных</a:t>
            </a:r>
            <a:r>
              <a:rPr sz="2000" b="0" spc="-2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и</a:t>
            </a:r>
            <a:r>
              <a:rPr sz="2000" b="0" spc="-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жилых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зданиях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(на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каждом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280"/>
              </a:lnSpc>
            </a:pPr>
            <a:r>
              <a:rPr sz="2000" b="0" dirty="0">
                <a:latin typeface="Calibri Light"/>
                <a:cs typeface="Calibri Light"/>
              </a:rPr>
              <a:t>этаже);</a:t>
            </a:r>
            <a:endParaRPr sz="2000">
              <a:latin typeface="Calibri Light"/>
              <a:cs typeface="Calibri Light"/>
            </a:endParaRPr>
          </a:p>
          <a:p>
            <a:pPr marL="12700" marR="5080">
              <a:lnSpc>
                <a:spcPct val="131500"/>
              </a:lnSpc>
            </a:pPr>
            <a:r>
              <a:rPr sz="2000" b="0" dirty="0">
                <a:latin typeface="Calibri Light"/>
                <a:cs typeface="Calibri Light"/>
              </a:rPr>
              <a:t>остановки и </a:t>
            </a:r>
            <a:r>
              <a:rPr sz="2000" b="0" spc="-5" dirty="0">
                <a:latin typeface="Calibri Light"/>
                <a:cs typeface="Calibri Light"/>
              </a:rPr>
              <a:t>подвижной состав общественного </a:t>
            </a:r>
            <a:r>
              <a:rPr sz="2000" b="0" dirty="0">
                <a:latin typeface="Calibri Light"/>
                <a:cs typeface="Calibri Light"/>
              </a:rPr>
              <a:t>транспорта; </a:t>
            </a:r>
            <a:r>
              <a:rPr sz="2000" b="0" spc="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места</a:t>
            </a:r>
            <a:r>
              <a:rPr sz="2000" b="0" spc="-2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расположения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банкоматов,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платёжных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терминалов</a:t>
            </a:r>
            <a:r>
              <a:rPr sz="2000" b="0" spc="-5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и</a:t>
            </a:r>
            <a:r>
              <a:rPr sz="2000" b="0" spc="1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т.д;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000" b="0" dirty="0">
                <a:latin typeface="Calibri Light"/>
                <a:cs typeface="Calibri Light"/>
              </a:rPr>
              <a:t>места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расположения</a:t>
            </a:r>
            <a:r>
              <a:rPr sz="2000" b="0" spc="-5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тактильных</a:t>
            </a:r>
            <a:r>
              <a:rPr sz="2000" b="0" spc="-2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схем;</a:t>
            </a:r>
            <a:endParaRPr sz="2000">
              <a:latin typeface="Calibri Light"/>
              <a:cs typeface="Calibri Light"/>
            </a:endParaRPr>
          </a:p>
          <a:p>
            <a:pPr marL="12700" marR="556895">
              <a:lnSpc>
                <a:spcPct val="131500"/>
              </a:lnSpc>
            </a:pPr>
            <a:r>
              <a:rPr sz="2000" b="0" spc="-5" dirty="0">
                <a:latin typeface="Calibri Light"/>
                <a:cs typeface="Calibri Light"/>
              </a:rPr>
              <a:t>входы </a:t>
            </a:r>
            <a:r>
              <a:rPr sz="2000" b="0" dirty="0">
                <a:latin typeface="Calibri Light"/>
                <a:cs typeface="Calibri Light"/>
              </a:rPr>
              <a:t>в уборные </a:t>
            </a:r>
            <a:r>
              <a:rPr sz="2000" b="0" spc="-5" dirty="0">
                <a:latin typeface="Calibri Light"/>
                <a:cs typeface="Calibri Light"/>
              </a:rPr>
              <a:t>(адаптированные </a:t>
            </a:r>
            <a:r>
              <a:rPr sz="2000" b="0" dirty="0">
                <a:latin typeface="Calibri Light"/>
                <a:cs typeface="Calibri Light"/>
              </a:rPr>
              <a:t>к возможностям ФОЛ); </a:t>
            </a:r>
            <a:r>
              <a:rPr sz="2000" b="0" spc="-44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эскалаторы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и</a:t>
            </a:r>
            <a:r>
              <a:rPr sz="2000" b="0" spc="-5" dirty="0">
                <a:latin typeface="Calibri Light"/>
                <a:cs typeface="Calibri Light"/>
              </a:rPr>
              <a:t> траволаторы;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000" b="0" dirty="0">
                <a:latin typeface="Calibri Light"/>
                <a:cs typeface="Calibri Light"/>
              </a:rPr>
              <a:t>двери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на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путях</a:t>
            </a:r>
            <a:r>
              <a:rPr sz="2000" b="0" spc="-2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движения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ФОЛ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в </a:t>
            </a:r>
            <a:r>
              <a:rPr sz="2000" b="0" spc="-5" dirty="0">
                <a:latin typeface="Calibri Light"/>
                <a:cs typeface="Calibri Light"/>
              </a:rPr>
              <a:t>общественных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зданиях.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15700" y="6313423"/>
            <a:ext cx="1663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b="0" dirty="0">
                <a:solidFill>
                  <a:srgbClr val="FFFFFF"/>
                </a:solidFill>
                <a:latin typeface="Calibri Light"/>
                <a:cs typeface="Calibri Light"/>
              </a:rPr>
              <a:t>4</a:t>
            </a:fld>
            <a:endParaRPr sz="12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72262" y="268300"/>
            <a:ext cx="8484235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117215" marR="5080" indent="-3105150">
              <a:lnSpc>
                <a:spcPts val="3030"/>
              </a:lnSpc>
              <a:spcBef>
                <a:spcPts val="475"/>
              </a:spcBef>
            </a:pPr>
            <a:r>
              <a:rPr spc="-30" dirty="0"/>
              <a:t>ИНФОРМАТОР</a:t>
            </a:r>
            <a:r>
              <a:rPr spc="-75" dirty="0"/>
              <a:t> </a:t>
            </a:r>
            <a:r>
              <a:rPr spc="-25" dirty="0"/>
              <a:t>РЕЧЕВОЙ</a:t>
            </a:r>
            <a:r>
              <a:rPr spc="-80" dirty="0"/>
              <a:t> </a:t>
            </a:r>
            <a:r>
              <a:rPr spc="-25" dirty="0"/>
              <a:t>ЗВУКОВОЙ</a:t>
            </a:r>
            <a:r>
              <a:rPr spc="-80" dirty="0"/>
              <a:t> </a:t>
            </a:r>
            <a:r>
              <a:rPr spc="-5" dirty="0"/>
              <a:t>С</a:t>
            </a:r>
            <a:r>
              <a:rPr spc="-40" dirty="0"/>
              <a:t> </a:t>
            </a:r>
            <a:r>
              <a:rPr spc="-30" dirty="0"/>
              <a:t>ДИСТАНЦИОННЫМ </a:t>
            </a:r>
            <a:r>
              <a:rPr spc="-615" dirty="0"/>
              <a:t> </a:t>
            </a:r>
            <a:r>
              <a:rPr spc="-30" dirty="0"/>
              <a:t>УПРАВЛЕНИЕМ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9" y="1549908"/>
            <a:ext cx="4349496" cy="290017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343400" y="1539239"/>
            <a:ext cx="6486525" cy="5318760"/>
            <a:chOff x="4343400" y="1539239"/>
            <a:chExt cx="6486525" cy="53187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8983" y="1539239"/>
              <a:ext cx="4466844" cy="29215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400" y="4468367"/>
              <a:ext cx="6486143" cy="23896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0952" y="3092195"/>
              <a:ext cx="1921763" cy="19202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47569" y="443306"/>
            <a:ext cx="8484235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117215" marR="5080" indent="-3105150">
              <a:lnSpc>
                <a:spcPts val="3030"/>
              </a:lnSpc>
              <a:spcBef>
                <a:spcPts val="475"/>
              </a:spcBef>
            </a:pPr>
            <a:r>
              <a:rPr spc="-30" dirty="0"/>
              <a:t>ИНФОРМАТОР</a:t>
            </a:r>
            <a:r>
              <a:rPr spc="-75" dirty="0"/>
              <a:t> </a:t>
            </a:r>
            <a:r>
              <a:rPr spc="-25" dirty="0"/>
              <a:t>РЕЧЕВОЙ</a:t>
            </a:r>
            <a:r>
              <a:rPr spc="-80" dirty="0"/>
              <a:t> </a:t>
            </a:r>
            <a:r>
              <a:rPr spc="-25" dirty="0"/>
              <a:t>ЗВУКОВОЙ</a:t>
            </a:r>
            <a:r>
              <a:rPr spc="-80" dirty="0"/>
              <a:t> </a:t>
            </a:r>
            <a:r>
              <a:rPr spc="-5" dirty="0"/>
              <a:t>С</a:t>
            </a:r>
            <a:r>
              <a:rPr spc="-40" dirty="0"/>
              <a:t> </a:t>
            </a:r>
            <a:r>
              <a:rPr spc="-30" dirty="0"/>
              <a:t>ДИСТАНЦИОННЫМ </a:t>
            </a:r>
            <a:r>
              <a:rPr spc="-615" dirty="0"/>
              <a:t> </a:t>
            </a:r>
            <a:r>
              <a:rPr spc="-30" dirty="0"/>
              <a:t>УПРАВЛЕНИЕМ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4459605" cy="6872605"/>
            <a:chOff x="0" y="0"/>
            <a:chExt cx="4459605" cy="687260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0239" y="4471415"/>
              <a:ext cx="2510028" cy="238658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05761" y="4456938"/>
              <a:ext cx="2539365" cy="2401570"/>
            </a:xfrm>
            <a:custGeom>
              <a:avLst/>
              <a:gdLst/>
              <a:ahLst/>
              <a:cxnLst/>
              <a:rect l="l" t="t" r="r" b="b"/>
              <a:pathLst>
                <a:path w="2539365" h="2401570">
                  <a:moveTo>
                    <a:pt x="2538984" y="2401059"/>
                  </a:moveTo>
                  <a:lnTo>
                    <a:pt x="2538984" y="0"/>
                  </a:lnTo>
                  <a:lnTo>
                    <a:pt x="0" y="0"/>
                  </a:lnTo>
                  <a:lnTo>
                    <a:pt x="0" y="2401059"/>
                  </a:lnTo>
                </a:path>
              </a:pathLst>
            </a:custGeom>
            <a:ln w="28956">
              <a:solidFill>
                <a:srgbClr val="DF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964180" cy="685799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315700" y="6313423"/>
            <a:ext cx="1663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b="0" dirty="0">
                <a:solidFill>
                  <a:srgbClr val="FFFFFF"/>
                </a:solidFill>
                <a:latin typeface="Calibri Light"/>
                <a:cs typeface="Calibri Light"/>
              </a:rPr>
              <a:t>5</a:t>
            </a:fld>
            <a:endParaRPr sz="12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3800" y="6326123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0" dirty="0">
                <a:solidFill>
                  <a:srgbClr val="FFFFFF"/>
                </a:solidFill>
                <a:latin typeface="Calibri Light"/>
                <a:cs typeface="Calibri Light"/>
              </a:rPr>
              <a:t>6</a:t>
            </a:r>
            <a:endParaRPr sz="12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3016" y="1523998"/>
            <a:ext cx="10159365" cy="5334000"/>
            <a:chOff x="2033016" y="1523998"/>
            <a:chExt cx="10159365" cy="5334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3016" y="1523998"/>
              <a:ext cx="4405883" cy="5333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4056" y="1680970"/>
              <a:ext cx="5647943" cy="51770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3936" y="2691383"/>
              <a:ext cx="1920239" cy="19202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1389" y="513968"/>
            <a:ext cx="848614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117215" marR="5080" indent="-3105150">
              <a:lnSpc>
                <a:spcPts val="3020"/>
              </a:lnSpc>
              <a:spcBef>
                <a:spcPts val="480"/>
              </a:spcBef>
            </a:pPr>
            <a:r>
              <a:rPr spc="-30" dirty="0"/>
              <a:t>ИНФОРМАТОР</a:t>
            </a:r>
            <a:r>
              <a:rPr spc="-60" dirty="0"/>
              <a:t> </a:t>
            </a:r>
            <a:r>
              <a:rPr spc="-25" dirty="0"/>
              <a:t>РЕЧЕВОЙ</a:t>
            </a:r>
            <a:r>
              <a:rPr spc="-75" dirty="0"/>
              <a:t> </a:t>
            </a:r>
            <a:r>
              <a:rPr spc="-25" dirty="0"/>
              <a:t>ЗВУКОВОЙ</a:t>
            </a:r>
            <a:r>
              <a:rPr spc="-75" dirty="0"/>
              <a:t> </a:t>
            </a:r>
            <a:r>
              <a:rPr spc="-5" dirty="0"/>
              <a:t>С</a:t>
            </a:r>
            <a:r>
              <a:rPr spc="-25" dirty="0"/>
              <a:t> </a:t>
            </a:r>
            <a:r>
              <a:rPr spc="-30" dirty="0"/>
              <a:t>ДИСТАНЦИОННЫМ </a:t>
            </a:r>
            <a:r>
              <a:rPr spc="-620" dirty="0"/>
              <a:t> </a:t>
            </a:r>
            <a:r>
              <a:rPr spc="-30" dirty="0"/>
              <a:t>УПРАВЛЕНИЕМ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983991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49768" y="0"/>
              <a:ext cx="4142231" cy="31089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7276" y="0"/>
              <a:ext cx="7389876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4404" y="0"/>
              <a:ext cx="6577965" cy="6781800"/>
            </a:xfrm>
            <a:custGeom>
              <a:avLst/>
              <a:gdLst/>
              <a:ahLst/>
              <a:cxnLst/>
              <a:rect l="l" t="t" r="r" b="b"/>
              <a:pathLst>
                <a:path w="6577965" h="6781800">
                  <a:moveTo>
                    <a:pt x="6577550" y="0"/>
                  </a:moveTo>
                  <a:lnTo>
                    <a:pt x="1630646" y="0"/>
                  </a:lnTo>
                  <a:lnTo>
                    <a:pt x="0" y="6781798"/>
                  </a:lnTo>
                  <a:lnTo>
                    <a:pt x="4946904" y="6781798"/>
                  </a:lnTo>
                  <a:lnTo>
                    <a:pt x="6577550" y="0"/>
                  </a:lnTo>
                  <a:close/>
                </a:path>
              </a:pathLst>
            </a:custGeom>
            <a:solidFill>
              <a:srgbClr val="FFFFFF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6484620" cy="6781800"/>
            </a:xfrm>
            <a:custGeom>
              <a:avLst/>
              <a:gdLst/>
              <a:ahLst/>
              <a:cxnLst/>
              <a:rect l="l" t="t" r="r" b="b"/>
              <a:pathLst>
                <a:path w="6484620" h="6781800">
                  <a:moveTo>
                    <a:pt x="6484586" y="0"/>
                  </a:moveTo>
                  <a:lnTo>
                    <a:pt x="1537682" y="0"/>
                  </a:lnTo>
                  <a:lnTo>
                    <a:pt x="0" y="6395164"/>
                  </a:lnTo>
                  <a:lnTo>
                    <a:pt x="0" y="6781798"/>
                  </a:lnTo>
                  <a:lnTo>
                    <a:pt x="4853940" y="6781798"/>
                  </a:lnTo>
                  <a:lnTo>
                    <a:pt x="6484586" y="0"/>
                  </a:lnTo>
                  <a:close/>
                </a:path>
              </a:pathLst>
            </a:custGeom>
            <a:solidFill>
              <a:srgbClr val="FFFFF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971540" cy="6781800"/>
            </a:xfrm>
            <a:custGeom>
              <a:avLst/>
              <a:gdLst/>
              <a:ahLst/>
              <a:cxnLst/>
              <a:rect l="l" t="t" r="r" b="b"/>
              <a:pathLst>
                <a:path w="5971540" h="6781800">
                  <a:moveTo>
                    <a:pt x="5970993" y="0"/>
                  </a:moveTo>
                  <a:lnTo>
                    <a:pt x="1022946" y="0"/>
                  </a:lnTo>
                  <a:lnTo>
                    <a:pt x="0" y="4253416"/>
                  </a:lnTo>
                  <a:lnTo>
                    <a:pt x="0" y="6781798"/>
                  </a:lnTo>
                  <a:lnTo>
                    <a:pt x="4339971" y="6781798"/>
                  </a:lnTo>
                  <a:lnTo>
                    <a:pt x="5970993" y="0"/>
                  </a:lnTo>
                  <a:close/>
                </a:path>
              </a:pathLst>
            </a:custGeom>
            <a:solidFill>
              <a:srgbClr val="FFFFFF">
                <a:alpha val="8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355079"/>
              <a:ext cx="12192000" cy="91440"/>
            </a:xfrm>
            <a:custGeom>
              <a:avLst/>
              <a:gdLst/>
              <a:ahLst/>
              <a:cxnLst/>
              <a:rect l="l" t="t" r="r" b="b"/>
              <a:pathLst>
                <a:path w="12192000" h="91439">
                  <a:moveTo>
                    <a:pt x="12192000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12192000" y="9144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91671" y="6086855"/>
              <a:ext cx="600710" cy="600710"/>
            </a:xfrm>
            <a:custGeom>
              <a:avLst/>
              <a:gdLst/>
              <a:ahLst/>
              <a:cxnLst/>
              <a:rect l="l" t="t" r="r" b="b"/>
              <a:pathLst>
                <a:path w="600709" h="600709">
                  <a:moveTo>
                    <a:pt x="300227" y="0"/>
                  </a:moveTo>
                  <a:lnTo>
                    <a:pt x="251517" y="3929"/>
                  </a:lnTo>
                  <a:lnTo>
                    <a:pt x="205313" y="15305"/>
                  </a:lnTo>
                  <a:lnTo>
                    <a:pt x="162233" y="33510"/>
                  </a:lnTo>
                  <a:lnTo>
                    <a:pt x="122895" y="57926"/>
                  </a:lnTo>
                  <a:lnTo>
                    <a:pt x="87915" y="87934"/>
                  </a:lnTo>
                  <a:lnTo>
                    <a:pt x="57911" y="122917"/>
                  </a:lnTo>
                  <a:lnTo>
                    <a:pt x="33501" y="162256"/>
                  </a:lnTo>
                  <a:lnTo>
                    <a:pt x="15300" y="205332"/>
                  </a:lnTo>
                  <a:lnTo>
                    <a:pt x="3928" y="251529"/>
                  </a:lnTo>
                  <a:lnTo>
                    <a:pt x="0" y="300228"/>
                  </a:lnTo>
                  <a:lnTo>
                    <a:pt x="3928" y="348926"/>
                  </a:lnTo>
                  <a:lnTo>
                    <a:pt x="15300" y="395123"/>
                  </a:lnTo>
                  <a:lnTo>
                    <a:pt x="33501" y="438199"/>
                  </a:lnTo>
                  <a:lnTo>
                    <a:pt x="57911" y="477538"/>
                  </a:lnTo>
                  <a:lnTo>
                    <a:pt x="87915" y="512521"/>
                  </a:lnTo>
                  <a:lnTo>
                    <a:pt x="122895" y="542529"/>
                  </a:lnTo>
                  <a:lnTo>
                    <a:pt x="162233" y="566945"/>
                  </a:lnTo>
                  <a:lnTo>
                    <a:pt x="205313" y="585150"/>
                  </a:lnTo>
                  <a:lnTo>
                    <a:pt x="251517" y="596526"/>
                  </a:lnTo>
                  <a:lnTo>
                    <a:pt x="300227" y="600456"/>
                  </a:lnTo>
                  <a:lnTo>
                    <a:pt x="348938" y="596526"/>
                  </a:lnTo>
                  <a:lnTo>
                    <a:pt x="395142" y="585150"/>
                  </a:lnTo>
                  <a:lnTo>
                    <a:pt x="438222" y="566945"/>
                  </a:lnTo>
                  <a:lnTo>
                    <a:pt x="477560" y="542529"/>
                  </a:lnTo>
                  <a:lnTo>
                    <a:pt x="512540" y="512521"/>
                  </a:lnTo>
                  <a:lnTo>
                    <a:pt x="542544" y="477538"/>
                  </a:lnTo>
                  <a:lnTo>
                    <a:pt x="566954" y="438199"/>
                  </a:lnTo>
                  <a:lnTo>
                    <a:pt x="585155" y="395123"/>
                  </a:lnTo>
                  <a:lnTo>
                    <a:pt x="596527" y="348926"/>
                  </a:lnTo>
                  <a:lnTo>
                    <a:pt x="600455" y="300228"/>
                  </a:lnTo>
                  <a:lnTo>
                    <a:pt x="596527" y="251529"/>
                  </a:lnTo>
                  <a:lnTo>
                    <a:pt x="585155" y="205332"/>
                  </a:lnTo>
                  <a:lnTo>
                    <a:pt x="566954" y="162256"/>
                  </a:lnTo>
                  <a:lnTo>
                    <a:pt x="542544" y="122917"/>
                  </a:lnTo>
                  <a:lnTo>
                    <a:pt x="512540" y="87934"/>
                  </a:lnTo>
                  <a:lnTo>
                    <a:pt x="477560" y="57926"/>
                  </a:lnTo>
                  <a:lnTo>
                    <a:pt x="438222" y="33510"/>
                  </a:lnTo>
                  <a:lnTo>
                    <a:pt x="395142" y="15305"/>
                  </a:lnTo>
                  <a:lnTo>
                    <a:pt x="348938" y="3929"/>
                  </a:lnTo>
                  <a:lnTo>
                    <a:pt x="300227" y="0"/>
                  </a:lnTo>
                  <a:close/>
                </a:path>
              </a:pathLst>
            </a:custGeom>
            <a:solidFill>
              <a:srgbClr val="8943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254365" y="3213354"/>
            <a:ext cx="3726815" cy="30295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b="0" spc="-5" dirty="0">
                <a:latin typeface="Calibri Light"/>
                <a:cs typeface="Calibri Light"/>
              </a:rPr>
              <a:t>Направляющие указатели устанавливаются </a:t>
            </a:r>
            <a:r>
              <a:rPr sz="1600" b="0" spc="-35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в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зданиях,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в</a:t>
            </a:r>
            <a:r>
              <a:rPr sz="1600" b="0" spc="-10" dirty="0">
                <a:latin typeface="Calibri Light"/>
                <a:cs typeface="Calibri Light"/>
              </a:rPr>
              <a:t> которых</a:t>
            </a:r>
            <a:r>
              <a:rPr sz="1600" b="0" spc="4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самостоятельное 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ориентирование</a:t>
            </a:r>
            <a:r>
              <a:rPr sz="1600" b="0" spc="3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и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передвижение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ts val="1600"/>
              </a:lnSpc>
            </a:pPr>
            <a:r>
              <a:rPr sz="1600" b="0" spc="-5" dirty="0">
                <a:latin typeface="Calibri Light"/>
                <a:cs typeface="Calibri Light"/>
              </a:rPr>
              <a:t>незрячего</a:t>
            </a:r>
            <a:r>
              <a:rPr sz="1600" b="0" spc="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человека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затруднено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из-за</a:t>
            </a:r>
            <a:endParaRPr sz="1600">
              <a:latin typeface="Calibri Light"/>
              <a:cs typeface="Calibri Light"/>
            </a:endParaRPr>
          </a:p>
          <a:p>
            <a:pPr marL="12700" marR="360045">
              <a:lnSpc>
                <a:spcPct val="90000"/>
              </a:lnSpc>
              <a:spcBef>
                <a:spcPts val="95"/>
              </a:spcBef>
            </a:pPr>
            <a:r>
              <a:rPr sz="1600" b="0" spc="-10" dirty="0">
                <a:latin typeface="Calibri Light"/>
                <a:cs typeface="Calibri Light"/>
              </a:rPr>
              <a:t>конструктивных</a:t>
            </a:r>
            <a:r>
              <a:rPr sz="1600" b="0" spc="2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особенностей</a:t>
            </a:r>
            <a:r>
              <a:rPr sz="1600" b="0" spc="3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здания, </a:t>
            </a:r>
            <a:r>
              <a:rPr sz="1600" b="0" spc="-35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значительных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площадей, наличий 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препятствий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при</a:t>
            </a:r>
            <a:r>
              <a:rPr sz="1600" b="0" spc="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движении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вдоль 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естественных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ориентиров.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ts val="1825"/>
              </a:lnSpc>
              <a:spcBef>
                <a:spcPts val="805"/>
              </a:spcBef>
            </a:pPr>
            <a:r>
              <a:rPr sz="1600" b="0" spc="-5" dirty="0">
                <a:latin typeface="Calibri Light"/>
                <a:cs typeface="Calibri Light"/>
              </a:rPr>
              <a:t>Направлявшие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указатели</a:t>
            </a:r>
            <a:r>
              <a:rPr sz="1600" b="0" spc="33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ВСЕГДА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ts val="1730"/>
              </a:lnSpc>
            </a:pPr>
            <a:r>
              <a:rPr sz="1600" b="0" spc="-5" dirty="0">
                <a:latin typeface="Calibri Light"/>
                <a:cs typeface="Calibri Light"/>
              </a:rPr>
              <a:t>начинаются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и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заканчиваются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в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местах,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ts val="1730"/>
              </a:lnSpc>
            </a:pPr>
            <a:r>
              <a:rPr sz="1600" b="0" spc="-10" dirty="0">
                <a:latin typeface="Calibri Light"/>
                <a:cs typeface="Calibri Light"/>
              </a:rPr>
              <a:t>обозначенных</a:t>
            </a:r>
            <a:r>
              <a:rPr sz="1600" b="0" spc="4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тактильными</a:t>
            </a:r>
            <a:endParaRPr sz="1600">
              <a:latin typeface="Calibri Light"/>
              <a:cs typeface="Calibri Light"/>
            </a:endParaRPr>
          </a:p>
          <a:p>
            <a:pPr marL="12700" marR="701040">
              <a:lnSpc>
                <a:spcPts val="1730"/>
              </a:lnSpc>
              <a:spcBef>
                <a:spcPts val="120"/>
              </a:spcBef>
            </a:pPr>
            <a:r>
              <a:rPr sz="1600" b="0" spc="-5" dirty="0">
                <a:latin typeface="Calibri Light"/>
                <a:cs typeface="Calibri Light"/>
              </a:rPr>
              <a:t>предупреждающими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дискретными </a:t>
            </a:r>
            <a:r>
              <a:rPr sz="1600" b="0" spc="-35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элементами.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15700" y="6313423"/>
            <a:ext cx="1663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b="0" dirty="0">
                <a:solidFill>
                  <a:srgbClr val="FFFFFF"/>
                </a:solidFill>
                <a:latin typeface="Calibri Light"/>
                <a:cs typeface="Calibri Light"/>
              </a:rPr>
              <a:t>7</a:t>
            </a:fld>
            <a:endParaRPr sz="12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5116" y="1288135"/>
            <a:ext cx="6874509" cy="460756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000" b="0" spc="-5" dirty="0">
                <a:latin typeface="Calibri Light"/>
                <a:cs typeface="Calibri Light"/>
              </a:rPr>
              <a:t>Устанавливаются: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b="0" spc="-5" dirty="0">
                <a:latin typeface="Calibri Light"/>
                <a:cs typeface="Calibri Light"/>
              </a:rPr>
              <a:t>под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кнопкой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вызова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лифта;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280"/>
              </a:lnSpc>
              <a:spcBef>
                <a:spcPts val="770"/>
              </a:spcBef>
            </a:pPr>
            <a:r>
              <a:rPr sz="2000" b="0" dirty="0">
                <a:latin typeface="Calibri Light"/>
                <a:cs typeface="Calibri Light"/>
              </a:rPr>
              <a:t>перед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началом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лестничных</a:t>
            </a:r>
            <a:r>
              <a:rPr sz="2000" b="0" spc="-2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маршей,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включая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межлестничные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280"/>
              </a:lnSpc>
            </a:pPr>
            <a:r>
              <a:rPr sz="2000" b="0" spc="-5" dirty="0">
                <a:latin typeface="Calibri Light"/>
                <a:cs typeface="Calibri Light"/>
              </a:rPr>
              <a:t>площадки;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b="0" dirty="0">
                <a:latin typeface="Calibri Light"/>
                <a:cs typeface="Calibri Light"/>
              </a:rPr>
              <a:t>перед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проезжей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частью</a:t>
            </a:r>
            <a:r>
              <a:rPr sz="2000" b="0" spc="-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и</a:t>
            </a:r>
            <a:r>
              <a:rPr sz="2000" b="0" spc="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пешеходным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переходом;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000" b="0" dirty="0">
                <a:latin typeface="Calibri Light"/>
                <a:cs typeface="Calibri Light"/>
              </a:rPr>
              <a:t>в </a:t>
            </a:r>
            <a:r>
              <a:rPr sz="2000" b="0" spc="-5" dirty="0">
                <a:latin typeface="Calibri Light"/>
                <a:cs typeface="Calibri Light"/>
              </a:rPr>
              <a:t>зоне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посадки</a:t>
            </a:r>
            <a:r>
              <a:rPr sz="2000" b="0" spc="-2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(высадки)</a:t>
            </a:r>
            <a:r>
              <a:rPr sz="2000" b="0" spc="-2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пассажиров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на </a:t>
            </a:r>
            <a:r>
              <a:rPr sz="2000" b="0" spc="-5" dirty="0">
                <a:latin typeface="Calibri Light"/>
                <a:cs typeface="Calibri Light"/>
              </a:rPr>
              <a:t>остановочных</a:t>
            </a:r>
            <a:r>
              <a:rPr sz="2000" b="0" spc="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пунктах;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000" b="0" dirty="0">
                <a:latin typeface="Calibri Light"/>
                <a:cs typeface="Calibri Light"/>
              </a:rPr>
              <a:t>в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месте</a:t>
            </a:r>
            <a:r>
              <a:rPr sz="2000" b="0" spc="-5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расположения</a:t>
            </a:r>
            <a:r>
              <a:rPr sz="2000" b="0" spc="-4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тактильной</a:t>
            </a:r>
            <a:r>
              <a:rPr sz="2000" b="0" spc="-4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схемы;</a:t>
            </a:r>
            <a:endParaRPr sz="2000">
              <a:latin typeface="Calibri Light"/>
              <a:cs typeface="Calibri Light"/>
            </a:endParaRPr>
          </a:p>
          <a:p>
            <a:pPr marL="12700" marR="1594485">
              <a:lnSpc>
                <a:spcPct val="131500"/>
              </a:lnSpc>
              <a:spcBef>
                <a:spcPts val="5"/>
              </a:spcBef>
            </a:pPr>
            <a:r>
              <a:rPr sz="2000" b="0" spc="-5" dirty="0">
                <a:latin typeface="Calibri Light"/>
                <a:cs typeface="Calibri Light"/>
              </a:rPr>
              <a:t>для обозначения препятствий </a:t>
            </a:r>
            <a:r>
              <a:rPr sz="2000" b="0" dirty="0">
                <a:latin typeface="Calibri Light"/>
                <a:cs typeface="Calibri Light"/>
              </a:rPr>
              <a:t>на пути движения; </a:t>
            </a:r>
            <a:r>
              <a:rPr sz="2000" b="0" spc="-44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входов</a:t>
            </a:r>
            <a:r>
              <a:rPr sz="2000" b="0" spc="-5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в </a:t>
            </a:r>
            <a:r>
              <a:rPr sz="2000" b="0" spc="-5" dirty="0">
                <a:latin typeface="Calibri Light"/>
                <a:cs typeface="Calibri Light"/>
              </a:rPr>
              <a:t>здание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при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наличии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неустранимых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039"/>
              </a:lnSpc>
            </a:pPr>
            <a:r>
              <a:rPr sz="2000" b="0" spc="-5" dirty="0">
                <a:latin typeface="Calibri Light"/>
                <a:cs typeface="Calibri Light"/>
              </a:rPr>
              <a:t>препятствий/барьеров</a:t>
            </a:r>
            <a:r>
              <a:rPr sz="2000" b="0" spc="-6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(в этом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случае</a:t>
            </a:r>
            <a:r>
              <a:rPr sz="2000" b="0" spc="-3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один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вход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оборудуется</a:t>
            </a:r>
            <a:endParaRPr sz="2000">
              <a:latin typeface="Calibri Light"/>
              <a:cs typeface="Calibri Light"/>
            </a:endParaRPr>
          </a:p>
          <a:p>
            <a:pPr marL="12700" marR="17145">
              <a:lnSpc>
                <a:spcPct val="90100"/>
              </a:lnSpc>
              <a:spcBef>
                <a:spcPts val="114"/>
              </a:spcBef>
            </a:pPr>
            <a:r>
              <a:rPr sz="2000" b="0" dirty="0">
                <a:latin typeface="Calibri Light"/>
                <a:cs typeface="Calibri Light"/>
              </a:rPr>
              <a:t>тактильными </a:t>
            </a:r>
            <a:r>
              <a:rPr sz="2000" b="0" spc="-5" dirty="0">
                <a:latin typeface="Calibri Light"/>
                <a:cs typeface="Calibri Light"/>
              </a:rPr>
              <a:t>предупреждающими </a:t>
            </a:r>
            <a:r>
              <a:rPr sz="2000" b="0" dirty="0">
                <a:latin typeface="Calibri Light"/>
                <a:cs typeface="Calibri Light"/>
              </a:rPr>
              <a:t>указателями – квадрат </a:t>
            </a:r>
            <a:r>
              <a:rPr sz="2000" b="0" spc="-5" dirty="0">
                <a:latin typeface="Calibri Light"/>
                <a:cs typeface="Calibri Light"/>
              </a:rPr>
              <a:t>со </a:t>
            </a:r>
            <a:r>
              <a:rPr sz="2000" b="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стороной</a:t>
            </a:r>
            <a:r>
              <a:rPr sz="2000" b="0" spc="-3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500</a:t>
            </a:r>
            <a:r>
              <a:rPr sz="2000" b="0" spc="-2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мм</a:t>
            </a:r>
            <a:r>
              <a:rPr sz="2000" b="0" spc="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на</a:t>
            </a:r>
            <a:r>
              <a:rPr sz="2000" b="0" spc="-5" dirty="0">
                <a:latin typeface="Calibri Light"/>
                <a:cs typeface="Calibri Light"/>
              </a:rPr>
              <a:t> расстоянии</a:t>
            </a:r>
            <a:r>
              <a:rPr sz="2000" b="0" spc="-4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1,2</a:t>
            </a:r>
            <a:r>
              <a:rPr sz="2000" b="0" spc="2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–</a:t>
            </a:r>
            <a:r>
              <a:rPr sz="2000" b="0" spc="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1,5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м</a:t>
            </a:r>
            <a:r>
              <a:rPr sz="2000" b="0" spc="-5" dirty="0">
                <a:latin typeface="Calibri Light"/>
                <a:cs typeface="Calibri Light"/>
              </a:rPr>
              <a:t> от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входных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дверей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в </a:t>
            </a:r>
            <a:r>
              <a:rPr sz="2000" b="0" spc="-44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совокупности</a:t>
            </a:r>
            <a:r>
              <a:rPr sz="2000" b="0" spc="-45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с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dirty="0">
                <a:latin typeface="Calibri Light"/>
                <a:cs typeface="Calibri Light"/>
              </a:rPr>
              <a:t>направляющем</a:t>
            </a:r>
            <a:r>
              <a:rPr sz="2000" b="0" spc="-4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указателем).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01164" y="268300"/>
            <a:ext cx="58267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ТАКТИЛЬНЫЕ</a:t>
            </a:r>
            <a:r>
              <a:rPr spc="-70" dirty="0"/>
              <a:t> </a:t>
            </a:r>
            <a:r>
              <a:rPr spc="-30" dirty="0"/>
              <a:t>ДИСКРЕТНЫЕ</a:t>
            </a:r>
            <a:r>
              <a:rPr spc="-65" dirty="0"/>
              <a:t> </a:t>
            </a:r>
            <a:r>
              <a:rPr spc="-30" dirty="0"/>
              <a:t>ЭЛЕМЕНТЫ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114" y="1441703"/>
            <a:ext cx="3099054" cy="44759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6452" y="4174235"/>
            <a:ext cx="4213859" cy="17602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63314" y="486283"/>
            <a:ext cx="5225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ТАКТИЛЬНАЯ</a:t>
            </a:r>
            <a:r>
              <a:rPr spc="-95" dirty="0"/>
              <a:t> </a:t>
            </a:r>
            <a:r>
              <a:rPr spc="-25" dirty="0"/>
              <a:t>ТРОТУАРНАЯ</a:t>
            </a:r>
            <a:r>
              <a:rPr spc="-90" dirty="0"/>
              <a:t> </a:t>
            </a:r>
            <a:r>
              <a:rPr spc="-25" dirty="0"/>
              <a:t>ПЛИТКА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901696" cy="68579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99688" y="1441703"/>
            <a:ext cx="4230623" cy="2667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95843" y="1441703"/>
            <a:ext cx="4296156" cy="44927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57987" y="20827"/>
            <a:ext cx="1674495" cy="578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785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Calibri Light"/>
                <a:cs typeface="Calibri Light"/>
              </a:rPr>
              <a:t>Направляющая -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эффективная </a:t>
            </a:r>
            <a:r>
              <a:rPr sz="1400" b="0" dirty="0">
                <a:latin typeface="Calibri Light"/>
                <a:cs typeface="Calibri Light"/>
              </a:rPr>
              <a:t>ширина </a:t>
            </a:r>
            <a:r>
              <a:rPr sz="1400" b="0" spc="-30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400 </a:t>
            </a:r>
            <a:r>
              <a:rPr sz="1400" b="0" dirty="0">
                <a:latin typeface="Calibri Light"/>
                <a:cs typeface="Calibri Light"/>
              </a:rPr>
              <a:t>мм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Пре</a:t>
            </a:r>
            <a:r>
              <a:rPr sz="1400" b="0" dirty="0">
                <a:latin typeface="Calibri Light"/>
                <a:cs typeface="Calibri Light"/>
              </a:rPr>
              <a:t>ду</a:t>
            </a:r>
            <a:r>
              <a:rPr sz="1400" b="0" spc="-5" dirty="0">
                <a:latin typeface="Calibri Light"/>
                <a:cs typeface="Calibri Light"/>
              </a:rPr>
              <a:t>п</a:t>
            </a:r>
            <a:r>
              <a:rPr sz="1400" b="0" spc="-15" dirty="0">
                <a:latin typeface="Calibri Light"/>
                <a:cs typeface="Calibri Light"/>
              </a:rPr>
              <a:t>р</a:t>
            </a:r>
            <a:r>
              <a:rPr sz="1400" b="0" spc="-10" dirty="0">
                <a:latin typeface="Calibri Light"/>
                <a:cs typeface="Calibri Light"/>
              </a:rPr>
              <a:t>еж</a:t>
            </a:r>
            <a:r>
              <a:rPr sz="1400" b="0" spc="-5" dirty="0">
                <a:latin typeface="Calibri Light"/>
                <a:cs typeface="Calibri Light"/>
              </a:rPr>
              <a:t>дающа</a:t>
            </a:r>
            <a:r>
              <a:rPr sz="1400" b="0" dirty="0">
                <a:latin typeface="Calibri Light"/>
                <a:cs typeface="Calibri Light"/>
              </a:rPr>
              <a:t>я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–  </a:t>
            </a:r>
            <a:r>
              <a:rPr sz="1400" b="0" spc="-5" dirty="0">
                <a:latin typeface="Calibri Light"/>
                <a:cs typeface="Calibri Light"/>
              </a:rPr>
              <a:t>эффективная длина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800 </a:t>
            </a:r>
            <a:r>
              <a:rPr sz="1400" b="0" dirty="0">
                <a:latin typeface="Calibri Light"/>
                <a:cs typeface="Calibri Light"/>
              </a:rPr>
              <a:t>мм, </a:t>
            </a:r>
            <a:r>
              <a:rPr sz="1400" b="0" spc="-5" dirty="0">
                <a:latin typeface="Calibri Light"/>
                <a:cs typeface="Calibri Light"/>
              </a:rPr>
              <a:t>эффективная </a:t>
            </a:r>
            <a:r>
              <a:rPr sz="1400" b="0" spc="-31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ширина = ширине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объекта. </a:t>
            </a:r>
            <a:r>
              <a:rPr sz="1400" b="0" dirty="0">
                <a:latin typeface="Calibri Light"/>
                <a:cs typeface="Calibri Light"/>
              </a:rPr>
              <a:t>Ширина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свободного пути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движения </a:t>
            </a:r>
            <a:r>
              <a:rPr sz="1400" b="0" dirty="0">
                <a:latin typeface="Calibri Light"/>
                <a:cs typeface="Calibri Light"/>
              </a:rPr>
              <a:t>с </a:t>
            </a:r>
            <a:r>
              <a:rPr sz="1400" b="0" spc="-5" dirty="0">
                <a:latin typeface="Calibri Light"/>
                <a:cs typeface="Calibri Light"/>
              </a:rPr>
              <a:t>обеих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сторон или </a:t>
            </a:r>
            <a:r>
              <a:rPr sz="1400" b="0" dirty="0">
                <a:latin typeface="Calibri Light"/>
                <a:cs typeface="Calibri Light"/>
              </a:rPr>
              <a:t>с </a:t>
            </a:r>
            <a:r>
              <a:rPr sz="1400" b="0" spc="-5" dirty="0">
                <a:latin typeface="Calibri Light"/>
                <a:cs typeface="Calibri Light"/>
              </a:rPr>
              <a:t>одной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стороны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от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0" dirty="0">
                <a:latin typeface="Calibri Light"/>
                <a:cs typeface="Calibri Light"/>
              </a:rPr>
              <a:t>направляющего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0" dirty="0">
                <a:latin typeface="Calibri Light"/>
                <a:cs typeface="Calibri Light"/>
              </a:rPr>
              <a:t>указателя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–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600 мм</a:t>
            </a:r>
            <a:endParaRPr sz="1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400" b="0" spc="-5" dirty="0">
                <a:latin typeface="Calibri Light"/>
                <a:cs typeface="Calibri Light"/>
              </a:rPr>
              <a:t>Точка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принятия</a:t>
            </a:r>
            <a:endParaRPr sz="14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решения – </a:t>
            </a:r>
            <a:r>
              <a:rPr sz="1400" b="0" spc="-5" dirty="0">
                <a:latin typeface="Calibri Light"/>
                <a:cs typeface="Calibri Light"/>
              </a:rPr>
              <a:t>800 </a:t>
            </a:r>
            <a:r>
              <a:rPr sz="1400" b="0" dirty="0">
                <a:latin typeface="Calibri Light"/>
                <a:cs typeface="Calibri Light"/>
              </a:rPr>
              <a:t>х </a:t>
            </a:r>
            <a:r>
              <a:rPr sz="1400" b="0" spc="-5" dirty="0">
                <a:latin typeface="Calibri Light"/>
                <a:cs typeface="Calibri Light"/>
              </a:rPr>
              <a:t>800 </a:t>
            </a:r>
            <a:r>
              <a:rPr sz="1400" b="0" dirty="0">
                <a:latin typeface="Calibri Light"/>
                <a:cs typeface="Calibri Light"/>
              </a:rPr>
              <a:t> мм.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Перед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пандусами </a:t>
            </a:r>
            <a:r>
              <a:rPr sz="1400" b="0" spc="-30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тактильная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предупреждающая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плитка </a:t>
            </a:r>
            <a:r>
              <a:rPr sz="1400" b="0" dirty="0">
                <a:latin typeface="Calibri Light"/>
                <a:cs typeface="Calibri Light"/>
              </a:rPr>
              <a:t>не 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устанавливается.</a:t>
            </a:r>
            <a:endParaRPr sz="1400">
              <a:latin typeface="Calibri Light"/>
              <a:cs typeface="Calibri Light"/>
            </a:endParaRPr>
          </a:p>
          <a:p>
            <a:pPr marL="12700" marR="20955" indent="39370">
              <a:lnSpc>
                <a:spcPct val="100000"/>
              </a:lnSpc>
              <a:spcBef>
                <a:spcPts val="5"/>
              </a:spcBef>
            </a:pPr>
            <a:r>
              <a:rPr sz="1400" b="0" spc="-5" dirty="0">
                <a:latin typeface="Calibri Light"/>
                <a:cs typeface="Calibri Light"/>
              </a:rPr>
              <a:t>На тротуарах следует </a:t>
            </a:r>
            <a:r>
              <a:rPr sz="1400" b="0" spc="-31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разделять </a:t>
            </a:r>
            <a:r>
              <a:rPr sz="1400" b="0" spc="-5" dirty="0">
                <a:latin typeface="Calibri Light"/>
                <a:cs typeface="Calibri Light"/>
              </a:rPr>
              <a:t>зоны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движения</a:t>
            </a:r>
            <a:endParaRPr sz="1400">
              <a:latin typeface="Calibri Light"/>
              <a:cs typeface="Calibri Light"/>
            </a:endParaRPr>
          </a:p>
          <a:p>
            <a:pPr marL="12700" marR="305435" algn="just">
              <a:lnSpc>
                <a:spcPct val="100000"/>
              </a:lnSpc>
            </a:pPr>
            <a:r>
              <a:rPr sz="1400" b="0" dirty="0">
                <a:latin typeface="Calibri Light"/>
                <a:cs typeface="Calibri Light"/>
              </a:rPr>
              <a:t>вел</a:t>
            </a:r>
            <a:r>
              <a:rPr sz="1400" b="0" spc="-5" dirty="0">
                <a:latin typeface="Calibri Light"/>
                <a:cs typeface="Calibri Light"/>
              </a:rPr>
              <a:t>осип</a:t>
            </a:r>
            <a:r>
              <a:rPr sz="1400" b="0" dirty="0">
                <a:latin typeface="Calibri Light"/>
                <a:cs typeface="Calibri Light"/>
              </a:rPr>
              <a:t>е</a:t>
            </a:r>
            <a:r>
              <a:rPr sz="1400" b="0" spc="-5" dirty="0">
                <a:latin typeface="Calibri Light"/>
                <a:cs typeface="Calibri Light"/>
              </a:rPr>
              <a:t>ди</a:t>
            </a:r>
            <a:r>
              <a:rPr sz="1400" b="0" dirty="0">
                <a:latin typeface="Calibri Light"/>
                <a:cs typeface="Calibri Light"/>
              </a:rPr>
              <a:t>с</a:t>
            </a:r>
            <a:r>
              <a:rPr sz="1400" b="0" spc="-5" dirty="0">
                <a:latin typeface="Calibri Light"/>
                <a:cs typeface="Calibri Light"/>
              </a:rPr>
              <a:t>то</a:t>
            </a:r>
            <a:r>
              <a:rPr sz="1400" b="0" dirty="0">
                <a:latin typeface="Calibri Light"/>
                <a:cs typeface="Calibri Light"/>
              </a:rPr>
              <a:t>в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и  </a:t>
            </a:r>
            <a:r>
              <a:rPr sz="1400" b="0" spc="-5" dirty="0">
                <a:latin typeface="Calibri Light"/>
                <a:cs typeface="Calibri Light"/>
              </a:rPr>
              <a:t>пешеходны</a:t>
            </a:r>
            <a:r>
              <a:rPr sz="1400" b="0" dirty="0">
                <a:latin typeface="Calibri Light"/>
                <a:cs typeface="Calibri Light"/>
              </a:rPr>
              <a:t>е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пути  движения.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15700" y="6313423"/>
            <a:ext cx="1663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b="0" dirty="0">
                <a:solidFill>
                  <a:srgbClr val="FFFFFF"/>
                </a:solidFill>
                <a:latin typeface="Calibri Light"/>
                <a:cs typeface="Calibri Light"/>
              </a:rPr>
              <a:t>8</a:t>
            </a:fld>
            <a:endParaRPr sz="12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3800" y="6326123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0" dirty="0">
                <a:solidFill>
                  <a:srgbClr val="FFFFFF"/>
                </a:solidFill>
                <a:latin typeface="Calibri Light"/>
                <a:cs typeface="Calibri Light"/>
              </a:rPr>
              <a:t>9</a:t>
            </a:r>
            <a:endParaRPr sz="12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63851" y="4954522"/>
            <a:ext cx="10311765" cy="1864360"/>
            <a:chOff x="1863851" y="4954522"/>
            <a:chExt cx="10311765" cy="1864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20071" y="4965190"/>
              <a:ext cx="2455164" cy="18531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3851" y="4954522"/>
              <a:ext cx="2609088" cy="183337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3851" y="2983992"/>
            <a:ext cx="2599944" cy="18989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3851" y="963167"/>
            <a:ext cx="2599944" cy="194462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63036" y="210058"/>
            <a:ext cx="779843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ТАКТИЛЬНЫЕ</a:t>
            </a:r>
            <a:r>
              <a:rPr spc="-65" dirty="0"/>
              <a:t> </a:t>
            </a:r>
            <a:r>
              <a:rPr spc="-30" dirty="0"/>
              <a:t>НАПОЛЬНЫЕ</a:t>
            </a:r>
            <a:r>
              <a:rPr spc="-65" dirty="0"/>
              <a:t> </a:t>
            </a:r>
            <a:r>
              <a:rPr spc="-30" dirty="0"/>
              <a:t>ДИСКРЕТНЫЕ</a:t>
            </a:r>
            <a:r>
              <a:rPr spc="-65" dirty="0"/>
              <a:t> </a:t>
            </a:r>
            <a:r>
              <a:rPr spc="-30" dirty="0"/>
              <a:t>ЭЛЕМЕНТЫ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3238500" cy="6858000"/>
            <a:chOff x="0" y="0"/>
            <a:chExt cx="3238500" cy="685800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3238500" cy="68579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063" y="7620"/>
              <a:ext cx="1877568" cy="114300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6571" y="972311"/>
            <a:ext cx="2923031" cy="19354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12380" y="972311"/>
            <a:ext cx="3112007" cy="19293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36909" y="972311"/>
            <a:ext cx="1338326" cy="192938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76571" y="2955035"/>
            <a:ext cx="2923031" cy="192786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12380" y="2983992"/>
            <a:ext cx="2656331" cy="18989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381488" y="2983992"/>
            <a:ext cx="1793748" cy="18989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76571" y="4972810"/>
            <a:ext cx="2420112" cy="181508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100316" y="4965190"/>
            <a:ext cx="2481072" cy="185318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56768" y="1244854"/>
            <a:ext cx="1951355" cy="5177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0" spc="-10" dirty="0">
                <a:latin typeface="Calibri Light"/>
                <a:cs typeface="Calibri Light"/>
              </a:rPr>
              <a:t>Тактильные</a:t>
            </a:r>
            <a:endParaRPr sz="1300">
              <a:latin typeface="Calibri Light"/>
              <a:cs typeface="Calibri Light"/>
            </a:endParaRPr>
          </a:p>
          <a:p>
            <a:pPr marL="12700" marR="213360">
              <a:lnSpc>
                <a:spcPct val="100000"/>
              </a:lnSpc>
            </a:pPr>
            <a:r>
              <a:rPr sz="1300" b="0" spc="-10" dirty="0">
                <a:latin typeface="Calibri Light"/>
                <a:cs typeface="Calibri Light"/>
              </a:rPr>
              <a:t>предупреждающие </a:t>
            </a:r>
            <a:r>
              <a:rPr sz="1300" b="0" spc="-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дискретные</a:t>
            </a:r>
            <a:r>
              <a:rPr sz="1300" b="0" spc="2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элементы</a:t>
            </a:r>
            <a:r>
              <a:rPr sz="1300" b="0" spc="5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в 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квадрате</a:t>
            </a:r>
            <a:r>
              <a:rPr sz="1300" b="0" spc="-5" dirty="0">
                <a:latin typeface="Calibri Light"/>
                <a:cs typeface="Calibri Light"/>
              </a:rPr>
              <a:t> со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стороной</a:t>
            </a:r>
            <a:r>
              <a:rPr sz="1300" b="0" spc="-5" dirty="0">
                <a:latin typeface="Calibri Light"/>
                <a:cs typeface="Calibri Light"/>
              </a:rPr>
              <a:t> не </a:t>
            </a:r>
            <a:r>
              <a:rPr sz="1300" b="0" spc="-27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менее</a:t>
            </a:r>
            <a:r>
              <a:rPr sz="1300" b="0" spc="-5" dirty="0">
                <a:latin typeface="Calibri Light"/>
                <a:cs typeface="Calibri Light"/>
              </a:rPr>
              <a:t> 500</a:t>
            </a:r>
            <a:r>
              <a:rPr sz="1300" b="0" spc="1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мм</a:t>
            </a:r>
            <a:endParaRPr sz="1300">
              <a:latin typeface="Calibri Light"/>
              <a:cs typeface="Calibri Light"/>
            </a:endParaRPr>
          </a:p>
          <a:p>
            <a:pPr marL="12700" marR="466725">
              <a:lnSpc>
                <a:spcPct val="100000"/>
              </a:lnSpc>
            </a:pPr>
            <a:r>
              <a:rPr sz="1300" b="0" spc="-5" dirty="0">
                <a:latin typeface="Calibri Light"/>
                <a:cs typeface="Calibri Light"/>
              </a:rPr>
              <a:t>устанавливаются</a:t>
            </a:r>
            <a:r>
              <a:rPr sz="1300" b="0" spc="-4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для </a:t>
            </a:r>
            <a:r>
              <a:rPr sz="1300" b="0" spc="-28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обозначения</a:t>
            </a:r>
            <a:r>
              <a:rPr sz="1300" b="0" spc="3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места</a:t>
            </a:r>
            <a:endParaRPr sz="1300">
              <a:latin typeface="Calibri Light"/>
              <a:cs typeface="Calibri Light"/>
            </a:endParaRPr>
          </a:p>
          <a:p>
            <a:pPr marL="12700" marR="414020">
              <a:lnSpc>
                <a:spcPct val="100000"/>
              </a:lnSpc>
            </a:pPr>
            <a:r>
              <a:rPr sz="1300" b="0" spc="-10" dirty="0">
                <a:latin typeface="Calibri Light"/>
                <a:cs typeface="Calibri Light"/>
              </a:rPr>
              <a:t>расположения: </a:t>
            </a:r>
            <a:r>
              <a:rPr sz="1300" b="0" spc="-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кнопки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вызова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лифта;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00000"/>
              </a:lnSpc>
            </a:pPr>
            <a:r>
              <a:rPr sz="1300" b="0" spc="-5" dirty="0">
                <a:latin typeface="Calibri Light"/>
                <a:cs typeface="Calibri Light"/>
              </a:rPr>
              <a:t>универсальной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таблички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со </a:t>
            </a:r>
            <a:r>
              <a:rPr sz="1300" b="0" spc="-28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шрифтом</a:t>
            </a:r>
            <a:r>
              <a:rPr sz="1300" b="0" spc="10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Брайля; 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тактильной</a:t>
            </a:r>
            <a:r>
              <a:rPr sz="1300" b="0" spc="1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схемы;</a:t>
            </a:r>
            <a:r>
              <a:rPr sz="1300" b="0" spc="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точки </a:t>
            </a:r>
            <a:r>
              <a:rPr sz="1300" b="0" spc="-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принятия</a:t>
            </a:r>
            <a:r>
              <a:rPr sz="1300" b="0" spc="10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решения…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b="0" spc="-10" dirty="0">
                <a:latin typeface="Calibri Light"/>
                <a:cs typeface="Calibri Light"/>
              </a:rPr>
              <a:t>Перед </a:t>
            </a:r>
            <a:r>
              <a:rPr sz="1300" b="0" spc="-5" dirty="0">
                <a:latin typeface="Calibri Light"/>
                <a:cs typeface="Calibri Light"/>
              </a:rPr>
              <a:t>началом</a:t>
            </a:r>
            <a:endParaRPr sz="1300">
              <a:latin typeface="Calibri Light"/>
              <a:cs typeface="Calibri Light"/>
            </a:endParaRPr>
          </a:p>
          <a:p>
            <a:pPr marL="12700" marR="213995">
              <a:lnSpc>
                <a:spcPct val="100000"/>
              </a:lnSpc>
            </a:pPr>
            <a:r>
              <a:rPr sz="1300" b="0" spc="-10" dirty="0">
                <a:latin typeface="Calibri Light"/>
                <a:cs typeface="Calibri Light"/>
              </a:rPr>
              <a:t>лестничных</a:t>
            </a:r>
            <a:r>
              <a:rPr sz="1300" b="0" spc="3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маршей</a:t>
            </a:r>
            <a:r>
              <a:rPr sz="1300" b="0" spc="5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в 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здании</a:t>
            </a:r>
            <a:r>
              <a:rPr sz="1300" b="0" spc="-5" dirty="0">
                <a:latin typeface="Calibri Light"/>
                <a:cs typeface="Calibri Light"/>
              </a:rPr>
              <a:t> устанавливаются </a:t>
            </a:r>
            <a:r>
              <a:rPr sz="1300" b="0" spc="-28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тактильные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300" b="0" spc="-10" dirty="0">
                <a:latin typeface="Calibri Light"/>
                <a:cs typeface="Calibri Light"/>
              </a:rPr>
              <a:t>предупреждающие</a:t>
            </a:r>
            <a:endParaRPr sz="1300">
              <a:latin typeface="Calibri Light"/>
              <a:cs typeface="Calibri Light"/>
            </a:endParaRPr>
          </a:p>
          <a:p>
            <a:pPr marL="12700" marR="250825">
              <a:lnSpc>
                <a:spcPct val="100000"/>
              </a:lnSpc>
            </a:pPr>
            <a:r>
              <a:rPr sz="1300" b="0" spc="-10" dirty="0">
                <a:latin typeface="Calibri Light"/>
                <a:cs typeface="Calibri Light"/>
              </a:rPr>
              <a:t>напольные</a:t>
            </a:r>
            <a:r>
              <a:rPr sz="1300" b="0" spc="1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указатели </a:t>
            </a:r>
            <a:r>
              <a:rPr sz="1300" b="0" spc="-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эффективной</a:t>
            </a:r>
            <a:r>
              <a:rPr sz="1300" b="0" spc="1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длиной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не </a:t>
            </a:r>
            <a:r>
              <a:rPr sz="1300" b="0" spc="-28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менее</a:t>
            </a:r>
            <a:r>
              <a:rPr sz="1300" b="0" spc="-5" dirty="0">
                <a:latin typeface="Calibri Light"/>
                <a:cs typeface="Calibri Light"/>
              </a:rPr>
              <a:t> 500</a:t>
            </a:r>
            <a:r>
              <a:rPr sz="1300" b="0" spc="1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мм</a:t>
            </a:r>
            <a:endParaRPr sz="1300">
              <a:latin typeface="Calibri Light"/>
              <a:cs typeface="Calibri Light"/>
            </a:endParaRPr>
          </a:p>
          <a:p>
            <a:pPr marL="12700" marR="302260">
              <a:lnSpc>
                <a:spcPct val="100000"/>
              </a:lnSpc>
            </a:pPr>
            <a:r>
              <a:rPr sz="1300" b="0" spc="-5" dirty="0">
                <a:latin typeface="Calibri Light"/>
                <a:cs typeface="Calibri Light"/>
              </a:rPr>
              <a:t>(на</a:t>
            </a:r>
            <a:r>
              <a:rPr sz="1300" b="0" spc="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межлестничной </a:t>
            </a:r>
            <a:r>
              <a:rPr sz="1300" b="0" spc="-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площадке</a:t>
            </a:r>
            <a:r>
              <a:rPr sz="1300" b="0" spc="30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400</a:t>
            </a:r>
            <a:r>
              <a:rPr sz="1300" b="0" spc="15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мм)</a:t>
            </a:r>
            <a:r>
              <a:rPr sz="1300" b="0" spc="-5" dirty="0">
                <a:latin typeface="Calibri Light"/>
                <a:cs typeface="Calibri Light"/>
              </a:rPr>
              <a:t> и </a:t>
            </a:r>
            <a:r>
              <a:rPr sz="1300" b="0" dirty="0">
                <a:latin typeface="Calibri Light"/>
                <a:cs typeface="Calibri Light"/>
              </a:rPr>
              <a:t> </a:t>
            </a:r>
            <a:r>
              <a:rPr sz="1300" b="0" spc="-10" dirty="0">
                <a:latin typeface="Calibri Light"/>
                <a:cs typeface="Calibri Light"/>
              </a:rPr>
              <a:t>эффективной </a:t>
            </a:r>
            <a:r>
              <a:rPr sz="1300" b="0" spc="-5" dirty="0">
                <a:latin typeface="Calibri Light"/>
                <a:cs typeface="Calibri Light"/>
              </a:rPr>
              <a:t>шириной, </a:t>
            </a:r>
            <a:r>
              <a:rPr sz="1300" b="0" spc="-280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равной</a:t>
            </a:r>
            <a:r>
              <a:rPr sz="1300" b="0" spc="5" dirty="0">
                <a:latin typeface="Calibri Light"/>
                <a:cs typeface="Calibri Light"/>
              </a:rPr>
              <a:t> </a:t>
            </a:r>
            <a:r>
              <a:rPr sz="1300" b="0" spc="-5" dirty="0">
                <a:latin typeface="Calibri Light"/>
                <a:cs typeface="Calibri Light"/>
              </a:rPr>
              <a:t>ширине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b="0" spc="-10" dirty="0">
                <a:latin typeface="Calibri Light"/>
                <a:cs typeface="Calibri Light"/>
              </a:rPr>
              <a:t>лестницы.</a:t>
            </a:r>
            <a:endParaRPr sz="13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15F6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1045</Words>
  <Application>Microsoft Office PowerPoint</Application>
  <PresentationFormat>Широкоэкранный</PresentationFormat>
  <Paragraphs>160</Paragraphs>
  <Slides>29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Corbel</vt:lpstr>
      <vt:lpstr>Calibri Light</vt:lpstr>
      <vt:lpstr>Calibri</vt:lpstr>
      <vt:lpstr>Office Theme</vt:lpstr>
      <vt:lpstr>Презентация PowerPoint</vt:lpstr>
      <vt:lpstr>НОРМАТИВНЫЕ ДОКУМЕНТЫ</vt:lpstr>
      <vt:lpstr>ЭЛЕМЕНТЫ  ДОСТУПНОЙ  СРЕДЫ</vt:lpstr>
      <vt:lpstr>ИНФОРМАТОР РЕЧЕВОЙ ЗВУКОВОЙ С ДИСТАНЦИОННЫМ  УПРАВЛЕНИЕМ</vt:lpstr>
      <vt:lpstr>ИНФОРМАТОР РЕЧЕВОЙ ЗВУКОВОЙ С ДИСТАНЦИОННЫМ  УПРАВЛЕНИЕМ</vt:lpstr>
      <vt:lpstr>ИНФОРМАТОР РЕЧЕВОЙ ЗВУКОВОЙ С ДИСТАНЦИОННЫМ  УПРАВЛЕНИЕМ</vt:lpstr>
      <vt:lpstr>ТАКТИЛЬНЫЕ ДИСКРЕТНЫЕ ЭЛЕМЕНТЫ</vt:lpstr>
      <vt:lpstr>ТАКТИЛЬНАЯ ТРОТУАРНАЯ ПЛИТКА</vt:lpstr>
      <vt:lpstr>ТАКТИЛЬНЫЕ НАПОЛЬНЫЕ ДИСКРЕТНЫЕ ЭЛЕМЕНТЫ</vt:lpstr>
      <vt:lpstr>УНИВЕРСАЛЬНЫЕ ТАБЛИЧКИ С ШРИФТОМ БРАЙЛЯ  ТАКТИЛЬНЫЕ СХЕМЫ</vt:lpstr>
      <vt:lpstr>УНИВЕРСАЛЬНЫЕ ТАБЛИЧКИ С ШРИФТОМ БРАЙЛЯ</vt:lpstr>
      <vt:lpstr>СФЕРЫ ПРИМЕНЕНИЯ ШРИФТА БРАЙЛЯ</vt:lpstr>
      <vt:lpstr>ТАКТИЛЬНЫЕ СХЕМЫ</vt:lpstr>
      <vt:lpstr>ЛИФТЫ, ЭСКАЛАТОРЫ, ТРАВОЛАТОРЫ</vt:lpstr>
      <vt:lpstr>ТУАЛЕТНАЯ КОМНАТА</vt:lpstr>
      <vt:lpstr>ЦВЕТНЫЕ МАРКЕРЫ</vt:lpstr>
      <vt:lpstr>Основной принцип создания доступной среды для людей с  инвалидностью по зрению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OrgOtdNach</dc:creator>
  <cp:lastModifiedBy>admin</cp:lastModifiedBy>
  <cp:revision>9</cp:revision>
  <dcterms:created xsi:type="dcterms:W3CDTF">2021-07-02T07:00:24Z</dcterms:created>
  <dcterms:modified xsi:type="dcterms:W3CDTF">2023-10-10T07:04:56Z</dcterms:modified>
</cp:coreProperties>
</file>