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7F026-0F4A-40DE-BD0D-13CEDCEE7AD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1578E-5BF6-41B0-87E4-6EDDDBF53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578E-5BF6-41B0-87E4-6EDDDBF538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578E-5BF6-41B0-87E4-6EDDDBF5389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89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57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91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5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25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33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74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36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91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41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46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D65B-DA38-4150-BCF3-99F3261765B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F336-A4EE-4EBE-98D5-F9F1FA706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60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268" y="5964702"/>
            <a:ext cx="486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www.belog.org</a:t>
            </a:r>
            <a:endParaRPr lang="ru-RU" sz="4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87854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НЕОБХОДИМ ВИЗУАЛЬНЫЙ КОНТАКТ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(базовые жесты)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03829" y="946667"/>
            <a:ext cx="9258678" cy="559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nko-expert.ru/assets/images/gallery/2021-02-02-image-zt2ex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88" y="689316"/>
            <a:ext cx="10594855" cy="5992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237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Технические приемы общения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38067" y="1136431"/>
            <a:ext cx="8999143" cy="55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7108" y="1026942"/>
            <a:ext cx="910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https://nko-expert.ru/assets/images/gallery/2021-02-02-image-tay07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3041" y="633046"/>
            <a:ext cx="9115864" cy="6010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567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Доступность транспортной </a:t>
            </a:r>
            <a:r>
              <a:rPr lang="ru-RU" sz="2800" dirty="0" smtClean="0">
                <a:solidFill>
                  <a:schemeClr val="bg1"/>
                </a:solidFill>
              </a:rPr>
              <a:t>инфраструктуры для лиц с нарушением слуха.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Технические средства наглядной информации на транспорте.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232" y="1236285"/>
            <a:ext cx="3918950" cy="22044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232" y="3832650"/>
            <a:ext cx="3921798" cy="23199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0955" y="1236285"/>
            <a:ext cx="3918950" cy="22044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0955" y="3948214"/>
            <a:ext cx="3918950" cy="22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23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Оказание ситуационной помощи. Взаимодействие работников с </a:t>
            </a:r>
            <a:r>
              <a:rPr lang="ru-RU" sz="2800" dirty="0">
                <a:solidFill>
                  <a:schemeClr val="bg1"/>
                </a:solidFill>
              </a:rPr>
              <a:t>центрами приема-передачи сообщений от лиц  с нарушением слуха в экстренные и иные </a:t>
            </a:r>
            <a:r>
              <a:rPr lang="ru-RU" sz="2800" dirty="0" smtClean="0">
                <a:solidFill>
                  <a:schemeClr val="bg1"/>
                </a:solidFill>
              </a:rPr>
              <a:t>службы.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8220" y="1978918"/>
            <a:ext cx="2871658" cy="16153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8220" y="4704011"/>
            <a:ext cx="2871657" cy="16153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069" y="1978918"/>
            <a:ext cx="8538354" cy="4340400"/>
          </a:xfrm>
          <a:prstGeom prst="rect">
            <a:avLst/>
          </a:prstGeom>
        </p:spPr>
      </p:pic>
      <p:pic>
        <p:nvPicPr>
          <p:cNvPr id="14" name="Рисунок 13" descr="I:\Мой диск СТАРЫЙ КОМП\Диск Д\2020 готовые материалы\2020 САЙТ принят материал\Могилев\2020.07.17 Могилев Центр приема сообщений\01_F6C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5190" y="1918480"/>
            <a:ext cx="8653388" cy="4496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5097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Центры приема-передачи </a:t>
            </a:r>
            <a:r>
              <a:rPr lang="ru-RU" sz="2800" dirty="0">
                <a:solidFill>
                  <a:schemeClr val="bg1"/>
                </a:solidFill>
              </a:rPr>
              <a:t>сообщений от лиц  с нарушением слуха в экстренные и иные </a:t>
            </a:r>
            <a:r>
              <a:rPr lang="ru-RU" sz="2800" dirty="0" smtClean="0">
                <a:solidFill>
                  <a:schemeClr val="bg1"/>
                </a:solidFill>
              </a:rPr>
              <a:t>службы.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1602" y="1231271"/>
            <a:ext cx="52419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</a:rPr>
              <a:t>г. Брест и Брестская область 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</a:t>
            </a:r>
            <a:r>
              <a:rPr lang="en-US" sz="1600" dirty="0">
                <a:solidFill>
                  <a:schemeClr val="bg1"/>
                </a:solidFill>
              </a:rPr>
              <a:t>Skype: </a:t>
            </a:r>
            <a:r>
              <a:rPr lang="ru-RU" sz="1600" dirty="0">
                <a:solidFill>
                  <a:schemeClr val="bg1"/>
                </a:solidFill>
              </a:rPr>
              <a:t>Брест 9191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</a:t>
            </a:r>
            <a:r>
              <a:rPr lang="en-US" sz="1600" dirty="0">
                <a:solidFill>
                  <a:schemeClr val="bg1"/>
                </a:solidFill>
              </a:rPr>
              <a:t>Viber, WhatsApp: +375 25 919-19-19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</a:t>
            </a:r>
            <a:r>
              <a:rPr lang="ru-RU" sz="1600" dirty="0">
                <a:solidFill>
                  <a:schemeClr val="bg1"/>
                </a:solidFill>
              </a:rPr>
              <a:t>Факс:  (8-0162) 43-34-96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Короткий номер </a:t>
            </a:r>
            <a:r>
              <a:rPr lang="en-US" sz="1600" dirty="0">
                <a:solidFill>
                  <a:schemeClr val="bg1"/>
                </a:solidFill>
              </a:rPr>
              <a:t>SMS/MMS: 9191</a:t>
            </a:r>
          </a:p>
          <a:p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ru-RU" sz="1600" dirty="0">
                <a:solidFill>
                  <a:schemeClr val="bg1"/>
                </a:solidFill>
              </a:rPr>
              <a:t>перед набором текстового сообщения </a:t>
            </a:r>
            <a:r>
              <a:rPr lang="ru-RU" sz="1600" dirty="0" smtClean="0">
                <a:solidFill>
                  <a:schemeClr val="bg1"/>
                </a:solidFill>
              </a:rPr>
              <a:t>набрать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цифру </a:t>
            </a:r>
            <a:r>
              <a:rPr lang="ru-RU" sz="1600" dirty="0">
                <a:solidFill>
                  <a:schemeClr val="bg1"/>
                </a:solidFill>
              </a:rPr>
              <a:t>1)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rgbClr val="FFFF00"/>
                </a:solidFill>
              </a:rPr>
              <a:t>г. Витебск и Витебская область 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</a:t>
            </a:r>
            <a:r>
              <a:rPr lang="en-US" sz="1600" dirty="0">
                <a:solidFill>
                  <a:schemeClr val="bg1"/>
                </a:solidFill>
              </a:rPr>
              <a:t>Skype: 9191-vitebsk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Viber, WhatsApp: +375 25 919-10-10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</a:t>
            </a:r>
            <a:r>
              <a:rPr lang="ru-RU" sz="1600" dirty="0">
                <a:solidFill>
                  <a:schemeClr val="bg1"/>
                </a:solidFill>
              </a:rPr>
              <a:t>Факс:  (8-0212) 23-57-29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Короткий номер </a:t>
            </a:r>
            <a:r>
              <a:rPr lang="en-US" sz="1600" dirty="0">
                <a:solidFill>
                  <a:schemeClr val="bg1"/>
                </a:solidFill>
              </a:rPr>
              <a:t>SMS/MMS: 9191 (</a:t>
            </a:r>
            <a:r>
              <a:rPr lang="ru-RU" sz="1600" dirty="0">
                <a:solidFill>
                  <a:schemeClr val="bg1"/>
                </a:solidFill>
              </a:rPr>
              <a:t>перед набором текстового сообщения набрать цифру 2)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rgbClr val="FFFF00"/>
                </a:solidFill>
              </a:rPr>
              <a:t>г. Гомель и Гомельская область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</a:t>
            </a:r>
            <a:r>
              <a:rPr lang="en-US" sz="1600" dirty="0">
                <a:solidFill>
                  <a:schemeClr val="bg1"/>
                </a:solidFill>
              </a:rPr>
              <a:t>Skype: 9191-Gomel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Viber/WhatsApp: +375 25 602-41-17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</a:t>
            </a:r>
            <a:r>
              <a:rPr lang="ru-RU" sz="1600" dirty="0">
                <a:solidFill>
                  <a:schemeClr val="bg1"/>
                </a:solidFill>
              </a:rPr>
              <a:t>Факс: (8-0232) 28-07-90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Короткий номер </a:t>
            </a:r>
            <a:r>
              <a:rPr lang="en-US" sz="1600" dirty="0">
                <a:solidFill>
                  <a:schemeClr val="bg1"/>
                </a:solidFill>
              </a:rPr>
              <a:t>SMS/MMS: 9191 (</a:t>
            </a:r>
            <a:r>
              <a:rPr lang="ru-RU" sz="1600" dirty="0">
                <a:solidFill>
                  <a:schemeClr val="bg1"/>
                </a:solidFill>
              </a:rPr>
              <a:t>перед набором текстового сообщения набрать </a:t>
            </a:r>
            <a:r>
              <a:rPr lang="ru-RU" sz="1600" dirty="0" smtClean="0">
                <a:solidFill>
                  <a:schemeClr val="bg1"/>
                </a:solidFill>
              </a:rPr>
              <a:t>цифру 4)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63350" y="1237751"/>
            <a:ext cx="52570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</a:rPr>
              <a:t>г.  Гродно и Гродненская </a:t>
            </a:r>
            <a:r>
              <a:rPr lang="ru-RU" sz="1600" dirty="0" smtClean="0">
                <a:solidFill>
                  <a:srgbClr val="FFFF00"/>
                </a:solidFill>
              </a:rPr>
              <a:t>область</a:t>
            </a:r>
            <a:endParaRPr lang="ru-RU" sz="1600" dirty="0">
              <a:solidFill>
                <a:srgbClr val="FFFF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Skype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ru-RU" sz="1600" dirty="0" smtClean="0">
                <a:solidFill>
                  <a:schemeClr val="bg1"/>
                </a:solidFill>
              </a:rPr>
              <a:t>9191-grodno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Viber</a:t>
            </a:r>
            <a:r>
              <a:rPr lang="ru-RU" sz="1600" dirty="0">
                <a:solidFill>
                  <a:schemeClr val="bg1"/>
                </a:solidFill>
              </a:rPr>
              <a:t>/</a:t>
            </a:r>
            <a:r>
              <a:rPr lang="ru-RU" sz="1600" dirty="0" err="1">
                <a:solidFill>
                  <a:schemeClr val="bg1"/>
                </a:solidFill>
              </a:rPr>
              <a:t>WhatsApp</a:t>
            </a:r>
            <a:r>
              <a:rPr lang="ru-RU" sz="1600" dirty="0">
                <a:solidFill>
                  <a:schemeClr val="bg1"/>
                </a:solidFill>
              </a:rPr>
              <a:t>: +375 25 </a:t>
            </a:r>
            <a:r>
              <a:rPr lang="ru-RU" sz="1600" dirty="0" smtClean="0">
                <a:solidFill>
                  <a:schemeClr val="bg1"/>
                </a:solidFill>
              </a:rPr>
              <a:t>911-91-99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Факс: (8-0152) </a:t>
            </a:r>
            <a:r>
              <a:rPr lang="ru-RU" sz="1600" dirty="0" smtClean="0">
                <a:solidFill>
                  <a:schemeClr val="bg1"/>
                </a:solidFill>
              </a:rPr>
              <a:t>62-01-90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Короткий номер SMS/MMS: </a:t>
            </a:r>
            <a:r>
              <a:rPr lang="ru-RU" sz="1600" dirty="0" smtClean="0">
                <a:solidFill>
                  <a:schemeClr val="bg1"/>
                </a:solidFill>
              </a:rPr>
              <a:t>9191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(перед </a:t>
            </a:r>
            <a:r>
              <a:rPr lang="ru-RU" sz="1600" dirty="0">
                <a:solidFill>
                  <a:schemeClr val="bg1"/>
                </a:solidFill>
              </a:rPr>
              <a:t>набором текстового сообщения набрать </a:t>
            </a:r>
            <a:r>
              <a:rPr lang="ru-RU" sz="1600">
                <a:solidFill>
                  <a:schemeClr val="bg1"/>
                </a:solidFill>
              </a:rPr>
              <a:t>цифру </a:t>
            </a:r>
            <a:r>
              <a:rPr lang="ru-RU" sz="1600" smtClean="0">
                <a:solidFill>
                  <a:schemeClr val="bg1"/>
                </a:solidFill>
              </a:rPr>
              <a:t>3)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rgbClr val="FFFF00"/>
                </a:solidFill>
              </a:rPr>
              <a:t>г. </a:t>
            </a:r>
            <a:r>
              <a:rPr lang="ru-RU" sz="1600" dirty="0" smtClean="0">
                <a:solidFill>
                  <a:srgbClr val="FFFF00"/>
                </a:solidFill>
              </a:rPr>
              <a:t>Минск</a:t>
            </a:r>
            <a:endParaRPr lang="ru-RU" sz="1600" dirty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  </a:t>
            </a:r>
            <a:r>
              <a:rPr lang="ru-RU" sz="1600" dirty="0" err="1">
                <a:solidFill>
                  <a:schemeClr val="bg1"/>
                </a:solidFill>
              </a:rPr>
              <a:t>Skype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ru-RU" sz="1600" dirty="0" smtClean="0">
                <a:solidFill>
                  <a:schemeClr val="bg1"/>
                </a:solidFill>
              </a:rPr>
              <a:t>9191-belog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  </a:t>
            </a:r>
            <a:r>
              <a:rPr lang="ru-RU" sz="1600" dirty="0" err="1">
                <a:solidFill>
                  <a:schemeClr val="bg1"/>
                </a:solidFill>
              </a:rPr>
              <a:t>Viber</a:t>
            </a:r>
            <a:r>
              <a:rPr lang="ru-RU" sz="1600" dirty="0">
                <a:solidFill>
                  <a:schemeClr val="bg1"/>
                </a:solidFill>
              </a:rPr>
              <a:t>\</a:t>
            </a:r>
            <a:r>
              <a:rPr lang="ru-RU" sz="1600" dirty="0" err="1">
                <a:solidFill>
                  <a:schemeClr val="bg1"/>
                </a:solidFill>
              </a:rPr>
              <a:t>Whatsapp</a:t>
            </a:r>
            <a:r>
              <a:rPr lang="ru-RU" sz="1600" dirty="0">
                <a:solidFill>
                  <a:schemeClr val="bg1"/>
                </a:solidFill>
              </a:rPr>
              <a:t>: +375 25-919-19-99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</a:t>
            </a:r>
            <a:r>
              <a:rPr lang="ru-RU" sz="1600" dirty="0">
                <a:solidFill>
                  <a:schemeClr val="bg1"/>
                </a:solidFill>
              </a:rPr>
              <a:t>Факс: (8-017) 299-07-34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</a:t>
            </a:r>
            <a:r>
              <a:rPr lang="ru-RU" sz="1600" dirty="0">
                <a:solidFill>
                  <a:schemeClr val="bg1"/>
                </a:solidFill>
              </a:rPr>
              <a:t>Короткий номер SMS/MMS: 9191 (перед набором текстового сообщения набрать цифру не требуется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rgbClr val="FFFF00"/>
                </a:solidFill>
              </a:rPr>
              <a:t>г. Могилев и Могилевская </a:t>
            </a:r>
            <a:r>
              <a:rPr lang="ru-RU" sz="1600" dirty="0" smtClean="0">
                <a:solidFill>
                  <a:srgbClr val="FFFF00"/>
                </a:solidFill>
              </a:rPr>
              <a:t>область</a:t>
            </a:r>
            <a:endParaRPr lang="ru-RU" sz="1600" dirty="0">
              <a:solidFill>
                <a:srgbClr val="FFFF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   </a:t>
            </a:r>
            <a:r>
              <a:rPr lang="ru-RU" sz="1600" dirty="0" err="1">
                <a:solidFill>
                  <a:schemeClr val="bg1"/>
                </a:solidFill>
              </a:rPr>
              <a:t>Skype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ru-RU" sz="1600" dirty="0" smtClean="0">
                <a:solidFill>
                  <a:schemeClr val="bg1"/>
                </a:solidFill>
              </a:rPr>
              <a:t>9191-mogilev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   </a:t>
            </a:r>
            <a:r>
              <a:rPr lang="ru-RU" sz="1600" dirty="0" err="1">
                <a:solidFill>
                  <a:schemeClr val="bg1"/>
                </a:solidFill>
              </a:rPr>
              <a:t>Viber</a:t>
            </a:r>
            <a:r>
              <a:rPr lang="ru-RU" sz="1600" dirty="0">
                <a:solidFill>
                  <a:schemeClr val="bg1"/>
                </a:solidFill>
              </a:rPr>
              <a:t>\</a:t>
            </a:r>
            <a:r>
              <a:rPr lang="ru-RU" sz="1600" dirty="0" err="1">
                <a:solidFill>
                  <a:schemeClr val="bg1"/>
                </a:solidFill>
              </a:rPr>
              <a:t>Whatsapp</a:t>
            </a:r>
            <a:r>
              <a:rPr lang="ru-RU" sz="1600" dirty="0">
                <a:solidFill>
                  <a:schemeClr val="bg1"/>
                </a:solidFill>
              </a:rPr>
              <a:t>: +375 </a:t>
            </a:r>
            <a:r>
              <a:rPr lang="ru-RU" sz="1600" dirty="0" smtClean="0">
                <a:solidFill>
                  <a:schemeClr val="bg1"/>
                </a:solidFill>
              </a:rPr>
              <a:t>25-701-90-91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   Факс: (8-0222) </a:t>
            </a:r>
            <a:r>
              <a:rPr lang="ru-RU" sz="1600" dirty="0" smtClean="0">
                <a:solidFill>
                  <a:schemeClr val="bg1"/>
                </a:solidFill>
              </a:rPr>
              <a:t>60-08-60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   Короткий номер SMS/MMS: 9191 (перед набором текстового сообщения набрать цифру 6)</a:t>
            </a:r>
          </a:p>
        </p:txBody>
      </p:sp>
    </p:spTree>
    <p:extLst>
      <p:ext uri="{BB962C8B-B14F-4D97-AF65-F5344CB8AC3E}">
        <p14:creationId xmlns:p14="http://schemas.microsoft.com/office/powerpoint/2010/main" xmlns="" val="55339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3" y="878473"/>
            <a:ext cx="115046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любом общении главное – это взаимное уважение и желание быть понятым. Не бойтесь ошибаться и пробовать.</a:t>
            </a:r>
            <a:endParaRPr lang="ru-RU" sz="2800" smtClean="0">
              <a:solidFill>
                <a:schemeClr val="bg1"/>
              </a:solidFill>
            </a:endParaRP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Ваша искренность и доброжелательность обязательно помогут вам наладить контакт.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Истинные желания научиться общаться с теми, кому это делать трудно несомненно помогут в преодолении барьера общения.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СПАСИБО ЗА ВНИМАНИЕ!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8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6871" y="182880"/>
            <a:ext cx="1151600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«Глухой» </a:t>
            </a:r>
            <a:r>
              <a:rPr lang="ru-RU" sz="2000" dirty="0" smtClean="0">
                <a:solidFill>
                  <a:schemeClr val="bg1"/>
                </a:solidFill>
              </a:rPr>
              <a:t>- человек лишенный возможности воспринимать устную речь, звуки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(Полностью лишенный слуха);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u="sng" dirty="0" smtClean="0">
                <a:solidFill>
                  <a:srgbClr val="FFFF00"/>
                </a:solidFill>
              </a:rPr>
              <a:t>«Слабослышащий» </a:t>
            </a:r>
            <a:r>
              <a:rPr lang="ru-RU" sz="2000" dirty="0" smtClean="0">
                <a:solidFill>
                  <a:schemeClr val="bg1"/>
                </a:solidFill>
              </a:rPr>
              <a:t>- лицо с частичным, в разной степени выраженным снижением слуховой функции, в результате, которого затруднено восприятие устной речи.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u="sng" dirty="0" smtClean="0">
                <a:solidFill>
                  <a:srgbClr val="FFFF00"/>
                </a:solidFill>
              </a:rPr>
              <a:t>«Позднооглохший» </a:t>
            </a:r>
            <a:r>
              <a:rPr lang="ru-RU" sz="2000" dirty="0" smtClean="0">
                <a:solidFill>
                  <a:schemeClr val="bg1"/>
                </a:solidFill>
              </a:rPr>
              <a:t>- лицо, потерявшее слух, в том возрасте, когда речь полностью сформирована.</a:t>
            </a:r>
          </a:p>
          <a:p>
            <a:pPr indent="447675" algn="just"/>
            <a:r>
              <a:rPr lang="ru-RU" sz="2000" i="1" u="sng" dirty="0" smtClean="0">
                <a:solidFill>
                  <a:schemeClr val="bg1"/>
                </a:solidFill>
              </a:rPr>
              <a:t>В педагогике принято считать этот период развития речи у детей сознательного возраста от 7 до 17 лет, когда происходит сознательное усвоение речи и построения высказываний на основе грамматических правил.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indent="447675" algn="just"/>
            <a:r>
              <a:rPr lang="ru-RU" dirty="0" smtClean="0">
                <a:solidFill>
                  <a:schemeClr val="bg1"/>
                </a:solidFill>
              </a:rPr>
              <a:t>Если у человека имеется остаточный слух, его называют «</a:t>
            </a:r>
            <a:r>
              <a:rPr lang="ru-RU" u="sng" dirty="0" smtClean="0">
                <a:solidFill>
                  <a:srgbClr val="FFFF00"/>
                </a:solidFill>
              </a:rPr>
              <a:t>слабослышащим»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smtClean="0">
                <a:solidFill>
                  <a:schemeClr val="bg1"/>
                </a:solidFill>
              </a:rPr>
              <a:t> лицо с частичным, в разной степени выраженным снижением слуховой функции, в результате, которого затруднено восприятие устной речи,  а в случае практически полного отсутствия слуха у человека, лишенного возможности воспринимать устную речь, звуки, то такого относят к </a:t>
            </a:r>
            <a:r>
              <a:rPr lang="ru-RU" u="sng" dirty="0" smtClean="0">
                <a:solidFill>
                  <a:srgbClr val="FFFF00"/>
                </a:solidFill>
              </a:rPr>
              <a:t>глухим</a:t>
            </a:r>
            <a:r>
              <a:rPr lang="ru-RU" dirty="0" smtClean="0">
                <a:solidFill>
                  <a:schemeClr val="bg1"/>
                </a:solidFill>
              </a:rPr>
              <a:t>. Есть глухие, потерявшие слух в раннем возрасте, до появления словесной речи, а есть люди, потерявшие слух в более позднем возрасте, когда они уже овладели словесным языком - их относят к категории </a:t>
            </a:r>
            <a:r>
              <a:rPr lang="ru-RU" u="sng" dirty="0" smtClean="0">
                <a:solidFill>
                  <a:srgbClr val="FFFF00"/>
                </a:solidFill>
              </a:rPr>
              <a:t>позднооглохших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indent="447675" algn="just"/>
            <a:r>
              <a:rPr lang="ru-RU" dirty="0" smtClean="0">
                <a:solidFill>
                  <a:schemeClr val="bg1"/>
                </a:solidFill>
              </a:rPr>
              <a:t>Более 360 миллионов человек в мире сегодня страдает глухотой или нарушением слуха. 165 миллионов из них – лица в возрасте старше 65 лет. А 32 миллиона слабослышащих и глухих это дети моложе 15 лет. </a:t>
            </a:r>
          </a:p>
          <a:p>
            <a:pPr indent="447675" algn="just"/>
            <a:r>
              <a:rPr lang="ru-RU" dirty="0" smtClean="0">
                <a:solidFill>
                  <a:schemeClr val="bg1"/>
                </a:solidFill>
              </a:rPr>
              <a:t>Таковы данные Всемирной организации здравоохранения.</a:t>
            </a:r>
          </a:p>
          <a:p>
            <a:pPr indent="447675" algn="just"/>
            <a:r>
              <a:rPr lang="ru-RU" dirty="0" smtClean="0">
                <a:solidFill>
                  <a:schemeClr val="bg1"/>
                </a:solidFill>
              </a:rPr>
              <a:t>В Беларуси около 10 тысяч инвалидов с нарушением слуха. Соотношение 1 глухой на 1000 человек  является средним по всему миру и не зависит от уровня развития государства. Считается, что  0,1%  от населения  выбирает общение на жестовом языке и считает национальный жестовый язык своим родным, первым или предпочитаемым языком.</a:t>
            </a:r>
            <a:endParaRPr lang="ru-RU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43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383957"/>
            <a:ext cx="11504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Как понять, что перед вами человек </a:t>
            </a:r>
            <a:r>
              <a:rPr lang="ru-RU" sz="2800" dirty="0" smtClean="0">
                <a:solidFill>
                  <a:schemeClr val="bg1"/>
                </a:solidFill>
              </a:rPr>
              <a:t>с </a:t>
            </a:r>
            <a:r>
              <a:rPr lang="ru-RU" sz="2800" dirty="0" smtClean="0">
                <a:solidFill>
                  <a:schemeClr val="bg1"/>
                </a:solidFill>
              </a:rPr>
              <a:t>инвалидностью по слуху?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Помните! </a:t>
            </a:r>
            <a:r>
              <a:rPr lang="ru-RU" sz="2000" dirty="0" smtClean="0">
                <a:solidFill>
                  <a:schemeClr val="bg1"/>
                </a:solidFill>
              </a:rPr>
              <a:t>Нарушение слуха не имеет визуальных отличительных признаков у человека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Речь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– один из видов коммуникативной деятельности человека, подразумевающий использование средств языка для общения.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Таким образом, главным методом опознания лица с нарушением слуха является непосредственный контакт речевого общения с ним.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Косвенным визуальным признаком наличия проблем слухового восприятия может служить наличие технических протезирующих устройств – слуховых аппаратов.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Коммуникативные признаки, при вступлении в контакт общения: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нечеткое, невнятное произношение, смысловая искаженность ответов;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речь с большим присутствием грамматических искажений;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сопутствующая усиленная жестикуляция при общении.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09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383957"/>
            <a:ext cx="11504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Причины нарушения слуха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858129"/>
            <a:ext cx="11504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Два типа: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Первая «врожденные»: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генетические факторы; осложнения при беременности, болезнь матери во время беременности, хирургических манипуляции и родовые травмы.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Вторая «приобретённые»: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приём сильнодействующих медицинских препаратов, антибиотиков; механические травмы и попадание инородных тел в слуховые каналы; инфекционные заболевания (менингит и прочие); профессиональные заболевания на шумных производствах; звуковые травмы (взрыв, выстрел и.т.п.);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возрастные изменения.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3353" y="3390312"/>
            <a:ext cx="6558915" cy="346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19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323557"/>
            <a:ext cx="11504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НАРУШЕНИЕ СЛУХА НЕ ИМЕЕТ ВИЗУАЛЬНЫХ ОТЛИЧИТЕЛЬНЫХ ПРИЗНАКОВ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 ЧЕЛОВЕКА.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492370"/>
            <a:ext cx="115046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	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	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	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	Для начала общения окликните голосом собеседника. Если не последует ответной реакции, то можно предполагать, что перед Вами человек, который не слышит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	Для привлечения внимания: сделайте несколько взмахов рукой в обозримом пространстве; используйте тактильную функцию воздействия: прикосновение в зоне обзора собеседника, вибрацию (топнуть ногой по полу, хлопнуть ладонью по столу). 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	Непроизвольная реакция обязательно должна последовать и Вас заметят. 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	Следующим шагом следует задать вопрос, указав </a:t>
            </a:r>
            <a:r>
              <a:rPr lang="ru-RU" sz="2400" u="sng" dirty="0" smtClean="0">
                <a:solidFill>
                  <a:srgbClr val="FFFF00"/>
                </a:solidFill>
              </a:rPr>
              <a:t>на своем лице </a:t>
            </a:r>
            <a:r>
              <a:rPr lang="ru-RU" sz="2000" dirty="0" smtClean="0">
                <a:solidFill>
                  <a:schemeClr val="bg1"/>
                </a:solidFill>
              </a:rPr>
              <a:t>последовательно на ухо и рот: «Вы не слышите?» Ваш собеседник, если действительно является инвалидом с нарушением слуха, поймет и даст положительный ответ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	Сразу уточните в какой форме легче общаться: </a:t>
            </a:r>
            <a:r>
              <a:rPr lang="ru-RU" sz="2000" dirty="0" smtClean="0">
                <a:solidFill>
                  <a:srgbClr val="FFFF00"/>
                </a:solidFill>
              </a:rPr>
              <a:t>«Жестовый язык» </a:t>
            </a:r>
            <a:r>
              <a:rPr lang="ru-RU" sz="2000" dirty="0" smtClean="0">
                <a:solidFill>
                  <a:schemeClr val="bg1"/>
                </a:solidFill>
              </a:rPr>
              <a:t>(с помощью переводчика); </a:t>
            </a:r>
            <a:r>
              <a:rPr lang="ru-RU" sz="2000" dirty="0" smtClean="0">
                <a:solidFill>
                  <a:srgbClr val="FFFF00"/>
                </a:solidFill>
              </a:rPr>
              <a:t>«Визуально-письменный метод» </a:t>
            </a:r>
            <a:r>
              <a:rPr lang="ru-RU" sz="2000" dirty="0" smtClean="0">
                <a:solidFill>
                  <a:schemeClr val="bg1"/>
                </a:solidFill>
              </a:rPr>
              <a:t>(подойдет блокнот, набранный текст в смартфоне) 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55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Технические приемы общения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Для общения с лицом имеющим нарушение слуха очень важно поддерживать постоянно зрительный контакт «глаза в глаза". Это необходимо делать для того, чтобы у Вас с лица собеседник мог считывать нужную ему информацию. Глухие люди читают по губам и с лица воспринимают эмоциональный аспект сообщения.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Если при разговоре отворачивать лицо, смотреть с другую  сторону, прикрывать рот рукой, глухим собеседником может быть расценено это за нежелание поддерживать общение и приведет к прекращению беседы или станет началом конфликта.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Не располагайтесь спиной к источнику света, против света не видно лица, а только силуэт головы, старайтесь чтобы Ваша речь не выглядела разговором «в никуда».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Если Вы почувствовали, что Вас не воспринимают в беседе, предложите перейти к визуальной форме общения через письменную форму (блокнот и ручка, электронные средства связи, смартфон), помощь переводчика жестового языка.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27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ОСНОВНЫЕ ПРАВИЛА ОБЩЕНИЯ С ГЛУХИМИ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773723"/>
            <a:ext cx="115046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Передавайте </a:t>
            </a:r>
            <a:r>
              <a:rPr lang="ru-RU" sz="2000" dirty="0" smtClean="0">
                <a:solidFill>
                  <a:schemeClr val="bg1"/>
                </a:solidFill>
              </a:rPr>
              <a:t>собеседнику с нарушением слуха спокойно и четко свое сообщение. Используйте короткие и простые для восприятия фразы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</a:t>
            </a:r>
            <a:r>
              <a:rPr lang="ru-RU" sz="2000" u="sng" dirty="0" smtClean="0">
                <a:solidFill>
                  <a:schemeClr val="bg1"/>
                </a:solidFill>
              </a:rPr>
              <a:t>Не </a:t>
            </a:r>
            <a:r>
              <a:rPr lang="ru-RU" sz="2000" u="sng" dirty="0" smtClean="0">
                <a:solidFill>
                  <a:schemeClr val="bg1"/>
                </a:solidFill>
              </a:rPr>
              <a:t>следует кричать и повышать при разговоре голос, крик искажает артикуляцию, а человеку со слуховым аппаратом может просто причинить физическую боль</a:t>
            </a:r>
            <a:r>
              <a:rPr lang="ru-RU" sz="2000" dirty="0" smtClean="0">
                <a:solidFill>
                  <a:schemeClr val="bg1"/>
                </a:solidFill>
              </a:rPr>
              <a:t>. Также Ваше лицо при этом может выглядеть сердитым, что помешает глухому правильно понять Вас. Главное - говорить спокойно и четко, короткими, простыми фразами.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Если Вас просят повторить что-то, попробуйте перефразировать свое предложение. Используйте общие жесты, пантомиму. Убедитесь, что Вас поняли и не стесняйтесь переспросить, понял ли Вас собеседник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u="sng" dirty="0" smtClean="0">
                <a:solidFill>
                  <a:srgbClr val="FFFF00"/>
                </a:solidFill>
              </a:rPr>
              <a:t>Помните! </a:t>
            </a:r>
            <a:r>
              <a:rPr lang="ru-RU" sz="2000" dirty="0" smtClean="0">
                <a:solidFill>
                  <a:schemeClr val="bg1"/>
                </a:solidFill>
              </a:rPr>
              <a:t>Лица с нарушением слуха не обладают большим словарным запасом. Им трудно воспринимать сложносоставные предложения.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	Не </a:t>
            </a:r>
            <a:r>
              <a:rPr lang="ru-RU" sz="2000" dirty="0" smtClean="0">
                <a:solidFill>
                  <a:schemeClr val="bg1"/>
                </a:solidFill>
              </a:rPr>
              <a:t>усложняйте свое сообщение, говорите кратко и максимально информативно. Каждое слово воспринимать через глаза требует гораздо большего усилия и приводит к быстрой утомляемости, утрачивается устойчивость внимания.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Наиболее удобной формой общения для лиц с нарушением слуха является их «родной язык».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Базовые знания жестового языка намного облегчат общение и упростят взаимное понимание.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3257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ПРИВЛЕЧ ВНИМАНИЕ МОЖНО ПРИКОСНУВШИСЬ ПРЕДПЛЕЧЬЯ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Калькирующая жестовая речь (далее - КЖР) - это система общения, в которой жесты сопровождают устную речь говорящего. Глухие собеседники чаще всего произносят слова без голоса. Жесты в КЖР выступают как эквиваленты слов, а порядок их следования такой же, каково расположение слов в обычном предложении.</a:t>
            </a:r>
          </a:p>
        </p:txBody>
      </p:sp>
      <p:pic>
        <p:nvPicPr>
          <p:cNvPr id="1026" name="Picture 2" descr="https://www.rufact.org/media/static/i/slovary/wordsimgs/bres/daktilolog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408" y="2017398"/>
            <a:ext cx="7143183" cy="43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489" y="567594"/>
            <a:ext cx="11577712" cy="632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70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Технические средства визуализации информации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5830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459" y="584540"/>
            <a:ext cx="114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1" y="1631852"/>
            <a:ext cx="5678657" cy="4947712"/>
          </a:xfrm>
          <a:prstGeom prst="rect">
            <a:avLst/>
          </a:prstGeom>
        </p:spPr>
      </p:pic>
      <p:pic>
        <p:nvPicPr>
          <p:cNvPr id="7170" name="Picture 2" descr="https://nko-expert.ru/assets/images/gallery/2021-02-02-image-2ce3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075" y="640079"/>
            <a:ext cx="5120641" cy="5880296"/>
          </a:xfrm>
          <a:prstGeom prst="rect">
            <a:avLst/>
          </a:prstGeom>
          <a:noFill/>
        </p:spPr>
      </p:pic>
      <p:pic>
        <p:nvPicPr>
          <p:cNvPr id="7172" name="Picture 4" descr="https://nko-expert.ru/assets/images/gallery/2021-02-02-image-3udwk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015" y="1533378"/>
            <a:ext cx="5682517" cy="227369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2880" y="745588"/>
            <a:ext cx="6730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Бегущая строка, электронное табло, </a:t>
            </a:r>
            <a:r>
              <a:rPr lang="ru-RU" sz="2000" dirty="0" err="1" smtClean="0"/>
              <a:t>инфокиоски</a:t>
            </a:r>
            <a:r>
              <a:rPr lang="ru-RU" sz="2000" dirty="0" smtClean="0"/>
              <a:t>, терминалы</a:t>
            </a:r>
            <a:endParaRPr lang="ru-RU" sz="2000" dirty="0"/>
          </a:p>
        </p:txBody>
      </p:sp>
      <p:pic>
        <p:nvPicPr>
          <p:cNvPr id="7174" name="Picture 6" descr="https://nko-expert.ru/assets/images/gallery/2021-02-02-image-hw0y3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152" y="3805308"/>
            <a:ext cx="666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0079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1055</Words>
  <Application>Microsoft Office PowerPoint</Application>
  <PresentationFormat>Произвольный</PresentationFormat>
  <Paragraphs>121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Info-Spec</dc:creator>
  <cp:lastModifiedBy>Пользователь</cp:lastModifiedBy>
  <cp:revision>94</cp:revision>
  <dcterms:created xsi:type="dcterms:W3CDTF">2023-03-16T07:30:50Z</dcterms:created>
  <dcterms:modified xsi:type="dcterms:W3CDTF">2023-10-09T13:52:37Z</dcterms:modified>
</cp:coreProperties>
</file>